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8" r:id="rId2"/>
    <p:sldId id="259" r:id="rId3"/>
    <p:sldId id="256" r:id="rId4"/>
    <p:sldId id="257" r:id="rId5"/>
    <p:sldId id="260" r:id="rId6"/>
    <p:sldId id="265" r:id="rId7"/>
    <p:sldId id="262" r:id="rId8"/>
    <p:sldId id="261" r:id="rId9"/>
    <p:sldId id="264" r:id="rId10"/>
    <p:sldId id="272" r:id="rId11"/>
    <p:sldId id="271" r:id="rId12"/>
    <p:sldId id="270" r:id="rId13"/>
    <p:sldId id="269" r:id="rId14"/>
    <p:sldId id="268" r:id="rId15"/>
    <p:sldId id="267" r:id="rId16"/>
    <p:sldId id="274" r:id="rId17"/>
    <p:sldId id="273"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7" autoAdjust="0"/>
    <p:restoredTop sz="94660"/>
  </p:normalViewPr>
  <p:slideViewPr>
    <p:cSldViewPr snapToGrid="0">
      <p:cViewPr varScale="1">
        <p:scale>
          <a:sx n="111" d="100"/>
          <a:sy n="111"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b="0" i="0" u="none" strike="noStrike" baseline="0" dirty="0"/>
              <a:t>Dish TV India Limited – Repayment of debt over the years (</a:t>
            </a:r>
            <a:r>
              <a:rPr lang="en-US" sz="1860" b="0" i="0" u="none" strike="noStrike" baseline="0" dirty="0" err="1"/>
              <a:t>Rs</a:t>
            </a:r>
            <a:r>
              <a:rPr lang="en-US" sz="1860" b="0" i="0" u="none" strike="noStrike" baseline="0" dirty="0"/>
              <a:t>. million)</a:t>
            </a:r>
            <a:endParaRPr lang="en-US" sz="1860" dirty="0"/>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debt (Rs. mn)</c:v>
                </c:pt>
              </c:strCache>
            </c:strRef>
          </c:tx>
          <c:spPr>
            <a:solidFill>
              <a:schemeClr val="accent2"/>
            </a:solidFill>
            <a:ln>
              <a:noFill/>
            </a:ln>
            <a:effectLst/>
          </c:spPr>
          <c:invertIfNegative val="0"/>
          <c:dLbls>
            <c:dLbl>
              <c:idx val="6"/>
              <c:tx>
                <c:rich>
                  <a:bodyPr/>
                  <a:lstStyle/>
                  <a:p>
                    <a:fld id="{0654EBA1-F2D9-4E7E-8A4A-ABE9A127E7F3}" type="VALUE">
                      <a:rPr lang="en-US" sz="1400" b="1">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95-AE48-B2F9-BD7709C12E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43160</c:v>
                </c:pt>
                <c:pt idx="1">
                  <c:v>43525</c:v>
                </c:pt>
                <c:pt idx="2">
                  <c:v>43891</c:v>
                </c:pt>
                <c:pt idx="3">
                  <c:v>44256</c:v>
                </c:pt>
                <c:pt idx="4">
                  <c:v>44621</c:v>
                </c:pt>
                <c:pt idx="5">
                  <c:v>44986</c:v>
                </c:pt>
                <c:pt idx="6">
                  <c:v>45047</c:v>
                </c:pt>
                <c:pt idx="7">
                  <c:v>45352</c:v>
                </c:pt>
                <c:pt idx="8">
                  <c:v>45627</c:v>
                </c:pt>
              </c:numCache>
            </c:numRef>
          </c:cat>
          <c:val>
            <c:numRef>
              <c:f>Sheet1!$B$2:$B$10</c:f>
              <c:numCache>
                <c:formatCode>_ * #,##0_ ;_ * \-#,##0_ ;_ * "-"??_ ;_ @_ </c:formatCode>
                <c:ptCount val="9"/>
                <c:pt idx="0">
                  <c:v>31539.068918090496</c:v>
                </c:pt>
                <c:pt idx="1">
                  <c:v>27582.428043139997</c:v>
                </c:pt>
                <c:pt idx="2">
                  <c:v>17844.392160574302</c:v>
                </c:pt>
                <c:pt idx="3">
                  <c:v>8098.8000000000011</c:v>
                </c:pt>
                <c:pt idx="4">
                  <c:v>3756</c:v>
                </c:pt>
                <c:pt idx="5">
                  <c:v>725</c:v>
                </c:pt>
                <c:pt idx="6" formatCode="General">
                  <c:v>0</c:v>
                </c:pt>
                <c:pt idx="7" formatCode="General">
                  <c:v>0</c:v>
                </c:pt>
                <c:pt idx="8" formatCode="General">
                  <c:v>0</c:v>
                </c:pt>
              </c:numCache>
            </c:numRef>
          </c:val>
          <c:extLst>
            <c:ext xmlns:c16="http://schemas.microsoft.com/office/drawing/2014/chart" uri="{C3380CC4-5D6E-409C-BE32-E72D297353CC}">
              <c16:uniqueId val="{00000001-E295-AE48-B2F9-BD7709C12E46}"/>
            </c:ext>
          </c:extLst>
        </c:ser>
        <c:dLbls>
          <c:dLblPos val="inEnd"/>
          <c:showLegendKey val="0"/>
          <c:showVal val="1"/>
          <c:showCatName val="0"/>
          <c:showSerName val="0"/>
          <c:showPercent val="0"/>
          <c:showBubbleSize val="0"/>
        </c:dLbls>
        <c:gapWidth val="150"/>
        <c:overlap val="-27"/>
        <c:axId val="-216720080"/>
        <c:axId val="-539250736"/>
      </c:barChart>
      <c:catAx>
        <c:axId val="-216720080"/>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250736"/>
        <c:crosses val="autoZero"/>
        <c:auto val="0"/>
        <c:lblAlgn val="ctr"/>
        <c:lblOffset val="100"/>
        <c:noMultiLvlLbl val="0"/>
      </c:catAx>
      <c:valAx>
        <c:axId val="-539250736"/>
        <c:scaling>
          <c:orientation val="minMax"/>
        </c:scaling>
        <c:delete val="0"/>
        <c:axPos val="l"/>
        <c:numFmt formatCode="_ * #,##0_ ;_ * \-#,##0_ ;_ * &quot;-&quot;??_ ;_ @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72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b="0" dirty="0"/>
              <a:t>Cumulative downloads (</a:t>
            </a:r>
            <a:r>
              <a:rPr lang="en-US" sz="1860" b="0" dirty="0" err="1"/>
              <a:t>mn</a:t>
            </a:r>
            <a:r>
              <a:rPr lang="en-US" sz="1860" b="0" dirty="0"/>
              <a:t>.)</a:t>
            </a:r>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Cumulative downloads (in million)</c:v>
                </c:pt>
              </c:strCache>
            </c:strRef>
          </c:tx>
          <c:spPr>
            <a:solidFill>
              <a:schemeClr val="accent2"/>
            </a:solidFill>
            <a:ln>
              <a:noFill/>
            </a:ln>
            <a:effectLst/>
          </c:spPr>
          <c:invertIfNegative val="0"/>
          <c:dLbls>
            <c:dLbl>
              <c:idx val="0"/>
              <c:layout>
                <c:manualLayout>
                  <c:x val="-2.3230493758012581E-17"/>
                  <c:y val="3.64870582207102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B-324F-9B81-BE5DA7213D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43922</c:v>
                </c:pt>
                <c:pt idx="1">
                  <c:v>44256</c:v>
                </c:pt>
                <c:pt idx="2">
                  <c:v>44621</c:v>
                </c:pt>
                <c:pt idx="3">
                  <c:v>44986</c:v>
                </c:pt>
                <c:pt idx="4">
                  <c:v>45352</c:v>
                </c:pt>
              </c:numCache>
            </c:numRef>
          </c:cat>
          <c:val>
            <c:numRef>
              <c:f>Sheet1!$B$2:$B$6</c:f>
              <c:numCache>
                <c:formatCode>_ * #,##0_ ;_ * \-#,##0_ ;_ * "-"??_ ;_ @_ </c:formatCode>
                <c:ptCount val="5"/>
                <c:pt idx="0">
                  <c:v>4.1945899999999998</c:v>
                </c:pt>
                <c:pt idx="1">
                  <c:v>25.217852000000001</c:v>
                </c:pt>
                <c:pt idx="2">
                  <c:v>50</c:v>
                </c:pt>
                <c:pt idx="3">
                  <c:v>70</c:v>
                </c:pt>
                <c:pt idx="4">
                  <c:v>90</c:v>
                </c:pt>
              </c:numCache>
            </c:numRef>
          </c:val>
          <c:extLst>
            <c:ext xmlns:c16="http://schemas.microsoft.com/office/drawing/2014/chart" uri="{C3380CC4-5D6E-409C-BE32-E72D297353CC}">
              <c16:uniqueId val="{00000001-589B-324F-9B81-BE5DA7213D16}"/>
            </c:ext>
          </c:extLst>
        </c:ser>
        <c:dLbls>
          <c:dLblPos val="inEnd"/>
          <c:showLegendKey val="0"/>
          <c:showVal val="1"/>
          <c:showCatName val="0"/>
          <c:showSerName val="0"/>
          <c:showPercent val="0"/>
          <c:showBubbleSize val="0"/>
        </c:dLbls>
        <c:gapWidth val="150"/>
        <c:overlap val="-27"/>
        <c:axId val="-539249104"/>
        <c:axId val="-344124976"/>
      </c:barChart>
      <c:catAx>
        <c:axId val="-539249104"/>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124976"/>
        <c:crosses val="autoZero"/>
        <c:auto val="0"/>
        <c:lblAlgn val="ctr"/>
        <c:lblOffset val="100"/>
        <c:noMultiLvlLbl val="0"/>
      </c:catAx>
      <c:valAx>
        <c:axId val="-344124976"/>
        <c:scaling>
          <c:orientation val="minMax"/>
        </c:scaling>
        <c:delete val="0"/>
        <c:axPos val="l"/>
        <c:numFmt formatCode="_ * #,##0_ ;_ * \-#,##0_ ;_ * &quot;-&quot;??_ ;_ @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2491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02733512260106E-2"/>
          <c:y val="0.14248078943516901"/>
          <c:w val="0.60122839897319102"/>
          <c:h val="0.80790112996073404"/>
        </c:manualLayout>
      </c:layout>
      <c:doughnutChart>
        <c:varyColors val="1"/>
        <c:ser>
          <c:idx val="0"/>
          <c:order val="0"/>
          <c:tx>
            <c:strRef>
              <c:f>Sheet1!$B$1</c:f>
              <c:strCache>
                <c:ptCount val="1"/>
                <c:pt idx="0">
                  <c:v>Consolidated Revenue</c:v>
                </c:pt>
              </c:strCache>
            </c:strRef>
          </c:tx>
          <c:spPr>
            <a:effectLst/>
          </c:spPr>
          <c:dPt>
            <c:idx val="0"/>
            <c:bubble3D val="0"/>
            <c:spPr>
              <a:solidFill>
                <a:srgbClr val="3B64AD"/>
              </a:solidFill>
              <a:ln w="19050">
                <a:solidFill>
                  <a:schemeClr val="lt1"/>
                </a:solidFill>
              </a:ln>
              <a:effectLst/>
            </c:spPr>
            <c:extLst>
              <c:ext xmlns:c16="http://schemas.microsoft.com/office/drawing/2014/chart" uri="{C3380CC4-5D6E-409C-BE32-E72D297353CC}">
                <c16:uniqueId val="{00000001-7440-DF42-9778-E9A33CA1B336}"/>
              </c:ext>
            </c:extLst>
          </c:dPt>
          <c:dPt>
            <c:idx val="1"/>
            <c:bubble3D val="0"/>
            <c:spPr>
              <a:solidFill>
                <a:srgbClr val="A2B969"/>
              </a:solidFill>
              <a:ln w="19050">
                <a:solidFill>
                  <a:schemeClr val="lt1"/>
                </a:solidFill>
              </a:ln>
              <a:effectLst/>
            </c:spPr>
            <c:extLst>
              <c:ext xmlns:c16="http://schemas.microsoft.com/office/drawing/2014/chart" uri="{C3380CC4-5D6E-409C-BE32-E72D297353CC}">
                <c16:uniqueId val="{00000003-7440-DF42-9778-E9A33CA1B33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7440-DF42-9778-E9A33CA1B336}"/>
              </c:ext>
            </c:extLst>
          </c:dPt>
          <c:dPt>
            <c:idx val="3"/>
            <c:bubble3D val="0"/>
            <c:spPr>
              <a:solidFill>
                <a:srgbClr val="C13018"/>
              </a:solidFill>
              <a:ln w="19050">
                <a:solidFill>
                  <a:schemeClr val="lt1"/>
                </a:solidFill>
              </a:ln>
              <a:effectLst/>
            </c:spPr>
            <c:extLst>
              <c:ext xmlns:c16="http://schemas.microsoft.com/office/drawing/2014/chart" uri="{C3380CC4-5D6E-409C-BE32-E72D297353CC}">
                <c16:uniqueId val="{00000007-7440-DF42-9778-E9A33CA1B336}"/>
              </c:ext>
            </c:extLst>
          </c:dPt>
          <c:dLbls>
            <c:dLbl>
              <c:idx val="0"/>
              <c:layout>
                <c:manualLayout>
                  <c:x val="-3.8274827620037762E-2"/>
                  <c:y val="1.6787786951086733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r>
                      <a:rPr lang="en-US" dirty="0"/>
                      <a:t>66.3%</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showLegendKey val="1"/>
              <c:showVal val="1"/>
              <c:showCatName val="0"/>
              <c:showSerName val="1"/>
              <c:showPercent val="1"/>
              <c:showBubbleSize val="0"/>
              <c:separator>, </c:separator>
              <c:extLst>
                <c:ext xmlns:c15="http://schemas.microsoft.com/office/drawing/2012/chart" uri="{CE6537A1-D6FC-4f65-9D91-7224C49458BB}">
                  <c15:layout>
                    <c:manualLayout>
                      <c:w val="0.22251760639162138"/>
                      <c:h val="0.23007860297412611"/>
                    </c:manualLayout>
                  </c15:layout>
                  <c15:showDataLabelsRange val="0"/>
                </c:ext>
                <c:ext xmlns:c16="http://schemas.microsoft.com/office/drawing/2014/chart" uri="{C3380CC4-5D6E-409C-BE32-E72D297353CC}">
                  <c16:uniqueId val="{00000001-7440-DF42-9778-E9A33CA1B336}"/>
                </c:ext>
              </c:extLst>
            </c:dLbl>
            <c:dLbl>
              <c:idx val="1"/>
              <c:layout>
                <c:manualLayout>
                  <c:x val="-4.9246708968799235E-3"/>
                  <c:y val="1.9585531130769811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r>
                      <a:rPr lang="en-US" dirty="0"/>
                      <a:t>30.9%</a:t>
                    </a:r>
                    <a:r>
                      <a:rPr lang="en-US" baseline="0" dirty="0"/>
                      <a:t> </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17080652610507954"/>
                      <c:h val="0.23178337850467079"/>
                    </c:manualLayout>
                  </c15:layout>
                  <c15:showDataLabelsRange val="0"/>
                </c:ext>
                <c:ext xmlns:c16="http://schemas.microsoft.com/office/drawing/2014/chart" uri="{C3380CC4-5D6E-409C-BE32-E72D297353CC}">
                  <c16:uniqueId val="{00000003-7440-DF42-9778-E9A33CA1B336}"/>
                </c:ext>
              </c:extLst>
            </c:dLbl>
            <c:dLbl>
              <c:idx val="2"/>
              <c:layout>
                <c:manualLayout>
                  <c:x val="-3.6936485918958443E-3"/>
                  <c:y val="0.19585773474150994"/>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r>
                      <a:rPr lang="en-US" dirty="0"/>
                      <a:t>0.7%</a:t>
                    </a:r>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11212695603414211"/>
                      <c:h val="0.2262434088108122"/>
                    </c:manualLayout>
                  </c15:layout>
                  <c15:showDataLabelsRange val="0"/>
                </c:ext>
                <c:ext xmlns:c16="http://schemas.microsoft.com/office/drawing/2014/chart" uri="{C3380CC4-5D6E-409C-BE32-E72D297353CC}">
                  <c16:uniqueId val="{00000005-7440-DF42-9778-E9A33CA1B336}"/>
                </c:ext>
              </c:extLst>
            </c:dLbl>
            <c:dLbl>
              <c:idx val="3"/>
              <c:layout>
                <c:manualLayout>
                  <c:x val="5.2942296483840481E-2"/>
                  <c:y val="0.1846654361497893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r>
                      <a:rPr lang="en-US" dirty="0"/>
                      <a:t>2.2%</a:t>
                    </a:r>
                    <a:r>
                      <a:rPr lang="en-US" baseline="0" dirty="0"/>
                      <a:t> </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10536748216481545"/>
                      <c:h val="0.14784444374923714"/>
                    </c:manualLayout>
                  </c15:layout>
                  <c15:showDataLabelsRange val="0"/>
                </c:ext>
                <c:ext xmlns:c16="http://schemas.microsoft.com/office/drawing/2014/chart" uri="{C3380CC4-5D6E-409C-BE32-E72D297353CC}">
                  <c16:uniqueId val="{00000007-7440-DF42-9778-E9A33CA1B3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15:showDataLabelsRange val="1"/>
              </c:ext>
            </c:extLst>
          </c:dLbls>
          <c:cat>
            <c:strRef>
              <c:f>Sheet1!$A$2:$A$5</c:f>
              <c:strCache>
                <c:ptCount val="4"/>
                <c:pt idx="0">
                  <c:v>Subscription revenues</c:v>
                </c:pt>
                <c:pt idx="1">
                  <c:v>Marketing and promotional
fees</c:v>
                </c:pt>
                <c:pt idx="2">
                  <c:v>Advertisement income</c:v>
                </c:pt>
                <c:pt idx="3">
                  <c:v>Others</c:v>
                </c:pt>
              </c:strCache>
            </c:strRef>
          </c:cat>
          <c:val>
            <c:numRef>
              <c:f>Sheet1!$B$2:$B$5</c:f>
              <c:numCache>
                <c:formatCode>0.0%</c:formatCode>
                <c:ptCount val="4"/>
                <c:pt idx="0">
                  <c:v>0.66273458445040212</c:v>
                </c:pt>
                <c:pt idx="1">
                  <c:v>0.30884718498659519</c:v>
                </c:pt>
                <c:pt idx="2">
                  <c:v>6.7024128686327079E-3</c:v>
                </c:pt>
                <c:pt idx="3">
                  <c:v>2.1715817694369973E-2</c:v>
                </c:pt>
              </c:numCache>
            </c:numRef>
          </c:val>
          <c:extLst>
            <c:ext xmlns:c16="http://schemas.microsoft.com/office/drawing/2014/chart" uri="{C3380CC4-5D6E-409C-BE32-E72D297353CC}">
              <c16:uniqueId val="{00000008-7440-DF42-9778-E9A33CA1B336}"/>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tr"/>
      <c:legendEntry>
        <c:idx val="1"/>
        <c:txPr>
          <a:bodyPr rot="0" spcFirstLastPara="1" vertOverflow="ellipsis" vert="horz" wrap="square" anchor="ctr" anchorCtr="0"/>
          <a:lstStyle/>
          <a:p>
            <a:pPr>
              <a:defRPr lang="en-US" sz="1197" b="0" i="0" u="none" strike="noStrike" kern="1200" baseline="0">
                <a:solidFill>
                  <a:schemeClr val="tx1">
                    <a:lumMod val="65000"/>
                    <a:lumOff val="35000"/>
                  </a:schemeClr>
                </a:solidFill>
                <a:latin typeface="Lato Light" panose="020F0302020204030203"/>
                <a:ea typeface="+mn-ea"/>
                <a:cs typeface="+mn-cs"/>
              </a:defRPr>
            </a:pPr>
            <a:endParaRPr lang="en-US"/>
          </a:p>
        </c:txPr>
      </c:legendEntry>
      <c:layout>
        <c:manualLayout>
          <c:xMode val="edge"/>
          <c:yMode val="edge"/>
          <c:x val="0.56235324775443618"/>
          <c:y val="5.0363360853260201E-2"/>
          <c:w val="0.37362350998603594"/>
          <c:h val="0.94963663914673957"/>
        </c:manualLayout>
      </c:layout>
      <c:overlay val="1"/>
      <c:spPr>
        <a:noFill/>
        <a:ln>
          <a:noFill/>
        </a:ln>
        <a:effectLst/>
      </c:spPr>
      <c:txPr>
        <a:bodyPr rot="0" spcFirstLastPara="1" vertOverflow="ellipsis" vert="horz" wrap="square" anchor="ctr" anchorCtr="0"/>
        <a:lstStyle/>
        <a:p>
          <a:pPr>
            <a:defRPr lang="en-US" sz="1197" b="0" i="0" u="none" strike="noStrike" kern="1200" baseline="0">
              <a:solidFill>
                <a:schemeClr val="tx1">
                  <a:lumMod val="65000"/>
                  <a:lumOff val="35000"/>
                </a:schemeClr>
              </a:solidFill>
              <a:latin typeface="Lato Light" panose="020F0302020204030203"/>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02733512260106E-2"/>
          <c:y val="0.14248078943516901"/>
          <c:w val="0.60122839897319102"/>
          <c:h val="0.80790112996073404"/>
        </c:manualLayout>
      </c:layout>
      <c:doughnutChart>
        <c:varyColors val="1"/>
        <c:ser>
          <c:idx val="0"/>
          <c:order val="0"/>
          <c:tx>
            <c:strRef>
              <c:f>Sheet1!$B$1</c:f>
              <c:strCache>
                <c:ptCount val="1"/>
                <c:pt idx="0">
                  <c:v>Consolidated</c:v>
                </c:pt>
              </c:strCache>
            </c:strRef>
          </c:tx>
          <c:spPr>
            <a:ln>
              <a:noFill/>
            </a:ln>
            <a:effectLst/>
          </c:spPr>
          <c:dPt>
            <c:idx val="0"/>
            <c:bubble3D val="0"/>
            <c:spPr>
              <a:solidFill>
                <a:srgbClr val="3B64AD"/>
              </a:solidFill>
              <a:ln w="19050">
                <a:noFill/>
              </a:ln>
              <a:effectLst/>
            </c:spPr>
            <c:extLst>
              <c:ext xmlns:c16="http://schemas.microsoft.com/office/drawing/2014/chart" uri="{C3380CC4-5D6E-409C-BE32-E72D297353CC}">
                <c16:uniqueId val="{00000001-D84C-0942-8F1C-2CE17E8819BF}"/>
              </c:ext>
            </c:extLst>
          </c:dPt>
          <c:dPt>
            <c:idx val="1"/>
            <c:bubble3D val="0"/>
            <c:spPr>
              <a:solidFill>
                <a:srgbClr val="A2B969"/>
              </a:solidFill>
              <a:ln w="19050">
                <a:noFill/>
              </a:ln>
              <a:effectLst/>
            </c:spPr>
            <c:extLst>
              <c:ext xmlns:c16="http://schemas.microsoft.com/office/drawing/2014/chart" uri="{C3380CC4-5D6E-409C-BE32-E72D297353CC}">
                <c16:uniqueId val="{00000003-D84C-0942-8F1C-2CE17E8819BF}"/>
              </c:ext>
            </c:extLst>
          </c:dPt>
          <c:dPt>
            <c:idx val="2"/>
            <c:bubble3D val="0"/>
            <c:spPr>
              <a:solidFill>
                <a:srgbClr val="C13018"/>
              </a:solidFill>
              <a:ln w="19050">
                <a:noFill/>
              </a:ln>
              <a:effectLst/>
            </c:spPr>
            <c:extLst>
              <c:ext xmlns:c16="http://schemas.microsoft.com/office/drawing/2014/chart" uri="{C3380CC4-5D6E-409C-BE32-E72D297353CC}">
                <c16:uniqueId val="{00000005-D84C-0942-8F1C-2CE17E8819BF}"/>
              </c:ext>
            </c:extLst>
          </c:dPt>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dirty="0"/>
                      <a:t>36.6%</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D84C-0942-8F1C-2CE17E8819BF}"/>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dirty="0"/>
                      <a:t>9.8%</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D84C-0942-8F1C-2CE17E8819BF}"/>
                </c:ext>
              </c:extLst>
            </c:dLbl>
            <c:dLbl>
              <c:idx val="2"/>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dirty="0"/>
                      <a:t>20.7%</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D84C-0942-8F1C-2CE17E8819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showDataLabelsRange val="1"/>
              </c:ext>
            </c:extLst>
          </c:dLbls>
          <c:cat>
            <c:strRef>
              <c:f>Sheet1!$A$2:$A$4</c:f>
              <c:strCache>
                <c:ptCount val="3"/>
                <c:pt idx="0">
                  <c:v>Cost of goods &amp; services
</c:v>
                </c:pt>
                <c:pt idx="1">
                  <c:v>Employee benefit expenses
</c:v>
                </c:pt>
                <c:pt idx="2">
                  <c:v>Other expenses (including S&amp;D expenses)</c:v>
                </c:pt>
              </c:strCache>
            </c:strRef>
          </c:cat>
          <c:val>
            <c:numRef>
              <c:f>Sheet1!$B$2:$B$4</c:f>
              <c:numCache>
                <c:formatCode>0.0%</c:formatCode>
                <c:ptCount val="3"/>
                <c:pt idx="0">
                  <c:v>0.36595174262734587</c:v>
                </c:pt>
                <c:pt idx="1">
                  <c:v>9.8391420911528152E-2</c:v>
                </c:pt>
                <c:pt idx="2">
                  <c:v>0.2067024128686327</c:v>
                </c:pt>
              </c:numCache>
            </c:numRef>
          </c:val>
          <c:extLst>
            <c:ext xmlns:c16="http://schemas.microsoft.com/office/drawing/2014/chart" uri="{C3380CC4-5D6E-409C-BE32-E72D297353CC}">
              <c16:uniqueId val="{00000006-D84C-0942-8F1C-2CE17E8819BF}"/>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t"/>
      <c:layout>
        <c:manualLayout>
          <c:xMode val="edge"/>
          <c:yMode val="edge"/>
          <c:x val="0.56583451047227895"/>
          <c:y val="7.3591173802208698E-2"/>
          <c:w val="0.43207218759941102"/>
          <c:h val="0.926408826197790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ato Light" panose="020F0302020204030203"/>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Operating free cash flows (Rs. mn.)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0561145134635942E-2"/>
          <c:y val="0.18227746240982193"/>
          <c:w val="0.84545982719276624"/>
          <c:h val="0.62025476103369692"/>
        </c:manualLayout>
      </c:layout>
      <c:barChart>
        <c:barDir val="col"/>
        <c:grouping val="clustered"/>
        <c:varyColors val="0"/>
        <c:ser>
          <c:idx val="0"/>
          <c:order val="0"/>
          <c:tx>
            <c:strRef>
              <c:f>Sheet1!$B$1</c:f>
              <c:strCache>
                <c:ptCount val="1"/>
                <c:pt idx="0">
                  <c:v>Operating free cash flows </c:v>
                </c:pt>
              </c:strCache>
            </c:strRef>
          </c:tx>
          <c:spPr>
            <a:solidFill>
              <a:schemeClr val="accent2"/>
            </a:solidFill>
            <a:ln w="9525" cap="flat" cmpd="sng" algn="ctr">
              <a:solidFill>
                <a:srgbClr val="351C34"/>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FY20</c:v>
                </c:pt>
                <c:pt idx="1">
                  <c:v>FY21</c:v>
                </c:pt>
                <c:pt idx="2">
                  <c:v>FY22</c:v>
                </c:pt>
                <c:pt idx="3">
                  <c:v>FY23</c:v>
                </c:pt>
                <c:pt idx="4">
                  <c:v>FY24</c:v>
                </c:pt>
              </c:strCache>
            </c:strRef>
          </c:cat>
          <c:val>
            <c:numRef>
              <c:f>Sheet1!$B$2:$B$6</c:f>
              <c:numCache>
                <c:formatCode>_(* #,##0_);_(* \(#,##0\);_(* "-"??_);_(@_)</c:formatCode>
                <c:ptCount val="5"/>
                <c:pt idx="0">
                  <c:v>13862.288450043903</c:v>
                </c:pt>
                <c:pt idx="1">
                  <c:v>16092.303621613537</c:v>
                </c:pt>
                <c:pt idx="2">
                  <c:v>12532.183619712121</c:v>
                </c:pt>
                <c:pt idx="3">
                  <c:v>6100</c:v>
                </c:pt>
                <c:pt idx="4">
                  <c:v>2638</c:v>
                </c:pt>
              </c:numCache>
            </c:numRef>
          </c:val>
          <c:extLst>
            <c:ext xmlns:c16="http://schemas.microsoft.com/office/drawing/2014/chart" uri="{C3380CC4-5D6E-409C-BE32-E72D297353CC}">
              <c16:uniqueId val="{00000000-E34B-BF4B-B8ED-CA58C4EC177C}"/>
            </c:ext>
          </c:extLst>
        </c:ser>
        <c:dLbls>
          <c:dLblPos val="outEnd"/>
          <c:showLegendKey val="0"/>
          <c:showVal val="1"/>
          <c:showCatName val="0"/>
          <c:showSerName val="0"/>
          <c:showPercent val="0"/>
          <c:showBubbleSize val="0"/>
        </c:dLbls>
        <c:gapWidth val="200"/>
        <c:overlap val="-24"/>
        <c:axId val="-216666528"/>
        <c:axId val="-344171408"/>
      </c:barChart>
      <c:catAx>
        <c:axId val="-2166665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44171408"/>
        <c:crosses val="autoZero"/>
        <c:auto val="1"/>
        <c:lblAlgn val="ctr"/>
        <c:lblOffset val="100"/>
        <c:noMultiLvlLbl val="0"/>
      </c:catAx>
      <c:valAx>
        <c:axId val="-344171408"/>
        <c:scaling>
          <c:orientation val="minMax"/>
        </c:scaling>
        <c:delete val="0"/>
        <c:axPos val="l"/>
        <c:majorGridlines>
          <c:spPr>
            <a:ln w="9525" cap="flat" cmpd="sng" algn="ctr">
              <a:noFill/>
              <a:round/>
            </a:ln>
            <a:effectLst/>
          </c:spPr>
        </c:majorGridlines>
        <c:numFmt formatCode="_(* #,##0_);_(* \(#,##0\);_(* &quot;-&quot;??_);_(@_)"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6666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67298484818599E-2"/>
          <c:y val="0.30764949097362898"/>
          <c:w val="0.53140146544181999"/>
          <c:h val="0.49052442963860299"/>
        </c:manualLayout>
      </c:layout>
      <c:pieChart>
        <c:varyColors val="1"/>
        <c:ser>
          <c:idx val="0"/>
          <c:order val="0"/>
          <c:tx>
            <c:strRef>
              <c:f>Sheet1!$B$1</c:f>
              <c:strCache>
                <c:ptCount val="1"/>
                <c:pt idx="0">
                  <c:v>Sales</c:v>
                </c:pt>
              </c:strCache>
            </c:strRef>
          </c:tx>
          <c:dPt>
            <c:idx val="0"/>
            <c:bubble3D val="0"/>
            <c:spPr>
              <a:solidFill>
                <a:srgbClr val="3B64AD"/>
              </a:solidFill>
            </c:spPr>
            <c:extLst>
              <c:ext xmlns:c16="http://schemas.microsoft.com/office/drawing/2014/chart" uri="{C3380CC4-5D6E-409C-BE32-E72D297353CC}">
                <c16:uniqueId val="{00000001-1DF2-F94C-8391-7DFDD025F7D0}"/>
              </c:ext>
            </c:extLst>
          </c:dPt>
          <c:dPt>
            <c:idx val="1"/>
            <c:bubble3D val="0"/>
            <c:spPr>
              <a:solidFill>
                <a:schemeClr val="accent6">
                  <a:lumMod val="60000"/>
                  <a:lumOff val="40000"/>
                </a:schemeClr>
              </a:solidFill>
            </c:spPr>
            <c:extLst>
              <c:ext xmlns:c16="http://schemas.microsoft.com/office/drawing/2014/chart" uri="{C3380CC4-5D6E-409C-BE32-E72D297353CC}">
                <c16:uniqueId val="{00000003-1DF2-F94C-8391-7DFDD025F7D0}"/>
              </c:ext>
            </c:extLst>
          </c:dPt>
          <c:dPt>
            <c:idx val="2"/>
            <c:bubble3D val="0"/>
            <c:spPr>
              <a:solidFill>
                <a:srgbClr val="FFC000"/>
              </a:solidFill>
            </c:spPr>
            <c:extLst>
              <c:ext xmlns:c16="http://schemas.microsoft.com/office/drawing/2014/chart" uri="{C3380CC4-5D6E-409C-BE32-E72D297353CC}">
                <c16:uniqueId val="{00000005-1DF2-F94C-8391-7DFDD025F7D0}"/>
              </c:ext>
            </c:extLst>
          </c:dPt>
          <c:dPt>
            <c:idx val="3"/>
            <c:bubble3D val="0"/>
            <c:spPr>
              <a:solidFill>
                <a:srgbClr val="C13018"/>
              </a:solidFill>
            </c:spPr>
            <c:extLst>
              <c:ext xmlns:c16="http://schemas.microsoft.com/office/drawing/2014/chart" uri="{C3380CC4-5D6E-409C-BE32-E72D297353CC}">
                <c16:uniqueId val="{00000007-1DF2-F94C-8391-7DFDD025F7D0}"/>
              </c:ext>
            </c:extLst>
          </c:dPt>
          <c:dLbls>
            <c:dLbl>
              <c:idx val="0"/>
              <c:tx>
                <c:rich>
                  <a:bodyPr/>
                  <a:lstStyle/>
                  <a:p>
                    <a:fld id="{CD72C2CA-DBEB-4F02-921F-A65431E217A3}" type="VALUE">
                      <a:rPr lang="en-US" baseline="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F2-F94C-8391-7DFDD025F7D0}"/>
                </c:ext>
              </c:extLst>
            </c:dLbl>
            <c:spPr>
              <a:noFill/>
              <a:ln>
                <a:noFill/>
              </a:ln>
              <a:effectLst/>
            </c:spPr>
            <c:txPr>
              <a:bodyPr wrap="square" lIns="38100" tIns="19050" rIns="38100" bIns="19050" anchor="ctr">
                <a:spAutoFit/>
              </a:bodyPr>
              <a:lstStyle/>
              <a:p>
                <a:pPr>
                  <a:defRPr sz="10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Subscription revenues</c:v>
                </c:pt>
                <c:pt idx="1">
                  <c:v>Marketing and promotional fees</c:v>
                </c:pt>
                <c:pt idx="2">
                  <c:v>Advertisement income</c:v>
                </c:pt>
                <c:pt idx="3">
                  <c:v>Other income</c:v>
                </c:pt>
              </c:strCache>
            </c:strRef>
          </c:cat>
          <c:val>
            <c:numRef>
              <c:f>Sheet1!$B$2:$B$5</c:f>
              <c:numCache>
                <c:formatCode>#,##0</c:formatCode>
                <c:ptCount val="4"/>
                <c:pt idx="0">
                  <c:v>2472</c:v>
                </c:pt>
                <c:pt idx="1">
                  <c:v>1152</c:v>
                </c:pt>
                <c:pt idx="2">
                  <c:v>25</c:v>
                </c:pt>
                <c:pt idx="3">
                  <c:v>81</c:v>
                </c:pt>
              </c:numCache>
            </c:numRef>
          </c:val>
          <c:extLst>
            <c:ext xmlns:c16="http://schemas.microsoft.com/office/drawing/2014/chart" uri="{C3380CC4-5D6E-409C-BE32-E72D297353CC}">
              <c16:uniqueId val="{00000008-1DF2-F94C-8391-7DFDD025F7D0}"/>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94085900571655"/>
          <c:y val="0.14159840614702501"/>
          <c:w val="0.34150456914304894"/>
          <c:h val="0.39806880944377743"/>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02733512260106E-2"/>
          <c:y val="0.14248078943516901"/>
          <c:w val="0.60122839897319102"/>
          <c:h val="0.80790112996073404"/>
        </c:manualLayout>
      </c:layout>
      <c:doughnutChart>
        <c:varyColors val="1"/>
        <c:ser>
          <c:idx val="0"/>
          <c:order val="0"/>
          <c:tx>
            <c:strRef>
              <c:f>Sheet1!$B$1</c:f>
              <c:strCache>
                <c:ptCount val="1"/>
                <c:pt idx="0">
                  <c:v>Consolidated Revenue</c:v>
                </c:pt>
              </c:strCache>
            </c:strRef>
          </c:tx>
          <c:spPr>
            <a:effectLst/>
          </c:spPr>
          <c:dPt>
            <c:idx val="0"/>
            <c:bubble3D val="0"/>
            <c:spPr>
              <a:solidFill>
                <a:srgbClr val="3B64AD"/>
              </a:solidFill>
              <a:ln w="19050">
                <a:solidFill>
                  <a:schemeClr val="lt1"/>
                </a:solidFill>
              </a:ln>
              <a:effectLst/>
            </c:spPr>
            <c:extLst>
              <c:ext xmlns:c16="http://schemas.microsoft.com/office/drawing/2014/chart" uri="{C3380CC4-5D6E-409C-BE32-E72D297353CC}">
                <c16:uniqueId val="{00000001-83D5-A943-8428-4FCD487B243C}"/>
              </c:ext>
            </c:extLst>
          </c:dPt>
          <c:dPt>
            <c:idx val="1"/>
            <c:bubble3D val="0"/>
            <c:spPr>
              <a:solidFill>
                <a:srgbClr val="A2B969"/>
              </a:solidFill>
              <a:ln w="19050">
                <a:solidFill>
                  <a:schemeClr val="lt1"/>
                </a:solidFill>
              </a:ln>
              <a:effectLst/>
            </c:spPr>
            <c:extLst>
              <c:ext xmlns:c16="http://schemas.microsoft.com/office/drawing/2014/chart" uri="{C3380CC4-5D6E-409C-BE32-E72D297353CC}">
                <c16:uniqueId val="{00000003-83D5-A943-8428-4FCD487B243C}"/>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83D5-A943-8428-4FCD487B243C}"/>
              </c:ext>
            </c:extLst>
          </c:dPt>
          <c:dPt>
            <c:idx val="3"/>
            <c:bubble3D val="0"/>
            <c:spPr>
              <a:solidFill>
                <a:srgbClr val="C13018"/>
              </a:solidFill>
              <a:ln w="19050">
                <a:solidFill>
                  <a:schemeClr val="lt1"/>
                </a:solidFill>
              </a:ln>
              <a:effectLst/>
            </c:spPr>
            <c:extLst>
              <c:ext xmlns:c16="http://schemas.microsoft.com/office/drawing/2014/chart" uri="{C3380CC4-5D6E-409C-BE32-E72D297353CC}">
                <c16:uniqueId val="{00000007-83D5-A943-8428-4FCD487B243C}"/>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3D5-A943-8428-4FCD487B243C}"/>
                </c:ext>
              </c:extLst>
            </c:dLbl>
            <c:dLbl>
              <c:idx val="1"/>
              <c:layout>
                <c:manualLayout>
                  <c:x val="-3.6936485918958442E-2"/>
                  <c:y val="-9.4465890609722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D5-A943-8428-4FCD487B243C}"/>
                </c:ext>
              </c:extLst>
            </c:dLbl>
            <c:dLbl>
              <c:idx val="2"/>
              <c:layout>
                <c:manualLayout>
                  <c:x val="-6.5723677858002252E-3"/>
                  <c:y val="-0.11327746510585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D5-A943-8428-4FCD487B243C}"/>
                </c:ext>
              </c:extLst>
            </c:dLbl>
            <c:dLbl>
              <c:idx val="3"/>
              <c:layout>
                <c:manualLayout>
                  <c:x val="2.0577209664678752E-2"/>
                  <c:y val="0.115343993210860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D5-A943-8428-4FCD487B243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Subscription revenues
</c:v>
                </c:pt>
                <c:pt idx="1">
                  <c:v>Marketing and promotional
fees</c:v>
                </c:pt>
                <c:pt idx="2">
                  <c:v>Advertisement income</c:v>
                </c:pt>
                <c:pt idx="3">
                  <c:v>Others</c:v>
                </c:pt>
              </c:strCache>
            </c:strRef>
          </c:cat>
          <c:val>
            <c:numRef>
              <c:f>Sheet1!$B$2:$B$5</c:f>
              <c:numCache>
                <c:formatCode>0.0%</c:formatCode>
                <c:ptCount val="4"/>
                <c:pt idx="0">
                  <c:v>0.79962294640452469</c:v>
                </c:pt>
                <c:pt idx="1">
                  <c:v>0.15992458928090492</c:v>
                </c:pt>
                <c:pt idx="2">
                  <c:v>1.6159439806086723E-2</c:v>
                </c:pt>
                <c:pt idx="3">
                  <c:v>2.4293024508483706E-2</c:v>
                </c:pt>
              </c:numCache>
            </c:numRef>
          </c:val>
          <c:extLst>
            <c:ext xmlns:c16="http://schemas.microsoft.com/office/drawing/2014/chart" uri="{C3380CC4-5D6E-409C-BE32-E72D297353CC}">
              <c16:uniqueId val="{00000008-83D5-A943-8428-4FCD487B243C}"/>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tr"/>
      <c:layout>
        <c:manualLayout>
          <c:xMode val="edge"/>
          <c:yMode val="edge"/>
          <c:x val="0.53526649141386662"/>
          <c:y val="6.7151147804346931E-2"/>
          <c:w val="0.44995891421855"/>
          <c:h val="0.87954256144616427"/>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02733512260106E-2"/>
          <c:y val="0.14248078943516901"/>
          <c:w val="0.60122839897319102"/>
          <c:h val="0.80790112996073404"/>
        </c:manualLayout>
      </c:layout>
      <c:doughnutChart>
        <c:varyColors val="1"/>
        <c:ser>
          <c:idx val="0"/>
          <c:order val="0"/>
          <c:tx>
            <c:strRef>
              <c:f>Sheet1!$B$1</c:f>
              <c:strCache>
                <c:ptCount val="1"/>
                <c:pt idx="0">
                  <c:v>Consolidated</c:v>
                </c:pt>
              </c:strCache>
            </c:strRef>
          </c:tx>
          <c:spPr>
            <a:ln>
              <a:noFill/>
            </a:ln>
            <a:effectLst/>
          </c:spPr>
          <c:dPt>
            <c:idx val="0"/>
            <c:bubble3D val="0"/>
            <c:spPr>
              <a:solidFill>
                <a:srgbClr val="3B64AD"/>
              </a:solidFill>
              <a:ln w="19050">
                <a:noFill/>
              </a:ln>
              <a:effectLst/>
            </c:spPr>
            <c:extLst>
              <c:ext xmlns:c16="http://schemas.microsoft.com/office/drawing/2014/chart" uri="{C3380CC4-5D6E-409C-BE32-E72D297353CC}">
                <c16:uniqueId val="{00000001-AA68-1C46-8049-EC083A9B4F9D}"/>
              </c:ext>
            </c:extLst>
          </c:dPt>
          <c:dPt>
            <c:idx val="1"/>
            <c:bubble3D val="0"/>
            <c:spPr>
              <a:solidFill>
                <a:srgbClr val="A2B969"/>
              </a:solidFill>
              <a:ln w="19050">
                <a:noFill/>
              </a:ln>
              <a:effectLst/>
            </c:spPr>
            <c:extLst>
              <c:ext xmlns:c16="http://schemas.microsoft.com/office/drawing/2014/chart" uri="{C3380CC4-5D6E-409C-BE32-E72D297353CC}">
                <c16:uniqueId val="{00000003-AA68-1C46-8049-EC083A9B4F9D}"/>
              </c:ext>
            </c:extLst>
          </c:dPt>
          <c:dPt>
            <c:idx val="2"/>
            <c:bubble3D val="0"/>
            <c:spPr>
              <a:solidFill>
                <a:srgbClr val="C13018"/>
              </a:solidFill>
              <a:ln w="19050">
                <a:noFill/>
              </a:ln>
              <a:effectLst/>
            </c:spPr>
            <c:extLst>
              <c:ext xmlns:c16="http://schemas.microsoft.com/office/drawing/2014/chart" uri="{C3380CC4-5D6E-409C-BE32-E72D297353CC}">
                <c16:uniqueId val="{00000005-AA68-1C46-8049-EC083A9B4F9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Cost of goods &amp; services</c:v>
                </c:pt>
                <c:pt idx="1">
                  <c:v>Employee benefit expenses
</c:v>
                </c:pt>
                <c:pt idx="2">
                  <c:v>Other expenses (Including S&amp;D exp.)
</c:v>
                </c:pt>
              </c:strCache>
            </c:strRef>
          </c:cat>
          <c:val>
            <c:numRef>
              <c:f>Sheet1!$B$2:$B$4</c:f>
              <c:numCache>
                <c:formatCode>0.0%</c:formatCode>
                <c:ptCount val="3"/>
                <c:pt idx="0">
                  <c:v>0.30939940748720712</c:v>
                </c:pt>
                <c:pt idx="1">
                  <c:v>8.0743334231079988E-2</c:v>
                </c:pt>
                <c:pt idx="2">
                  <c:v>0.20387826555346081</c:v>
                </c:pt>
              </c:numCache>
            </c:numRef>
          </c:val>
          <c:extLst>
            <c:ext xmlns:c16="http://schemas.microsoft.com/office/drawing/2014/chart" uri="{C3380CC4-5D6E-409C-BE32-E72D297353CC}">
              <c16:uniqueId val="{00000006-AA68-1C46-8049-EC083A9B4F9D}"/>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t"/>
      <c:layout>
        <c:manualLayout>
          <c:xMode val="edge"/>
          <c:yMode val="edge"/>
          <c:x val="0.56583451047227895"/>
          <c:y val="7.3591173802208698E-2"/>
          <c:w val="0.43207218759941102"/>
          <c:h val="0.926408826197790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67298484818599E-2"/>
          <c:y val="0.30764949097362898"/>
          <c:w val="0.53140146544181999"/>
          <c:h val="0.49052442963860299"/>
        </c:manualLayout>
      </c:layout>
      <c:pieChart>
        <c:varyColors val="1"/>
        <c:ser>
          <c:idx val="0"/>
          <c:order val="0"/>
          <c:tx>
            <c:strRef>
              <c:f>Sheet1!$B$1</c:f>
              <c:strCache>
                <c:ptCount val="1"/>
                <c:pt idx="0">
                  <c:v>Sales</c:v>
                </c:pt>
              </c:strCache>
            </c:strRef>
          </c:tx>
          <c:dPt>
            <c:idx val="0"/>
            <c:bubble3D val="0"/>
            <c:spPr>
              <a:solidFill>
                <a:srgbClr val="3B64AD"/>
              </a:solidFill>
            </c:spPr>
            <c:extLst>
              <c:ext xmlns:c16="http://schemas.microsoft.com/office/drawing/2014/chart" uri="{C3380CC4-5D6E-409C-BE32-E72D297353CC}">
                <c16:uniqueId val="{00000001-B35A-3442-9630-9F045824E23B}"/>
              </c:ext>
            </c:extLst>
          </c:dPt>
          <c:dPt>
            <c:idx val="1"/>
            <c:bubble3D val="0"/>
            <c:spPr>
              <a:solidFill>
                <a:srgbClr val="A2B969"/>
              </a:solidFill>
            </c:spPr>
            <c:extLst>
              <c:ext xmlns:c16="http://schemas.microsoft.com/office/drawing/2014/chart" uri="{C3380CC4-5D6E-409C-BE32-E72D297353CC}">
                <c16:uniqueId val="{00000003-B35A-3442-9630-9F045824E23B}"/>
              </c:ext>
            </c:extLst>
          </c:dPt>
          <c:dPt>
            <c:idx val="2"/>
            <c:bubble3D val="0"/>
            <c:spPr>
              <a:solidFill>
                <a:srgbClr val="FFC000"/>
              </a:solidFill>
            </c:spPr>
            <c:extLst>
              <c:ext xmlns:c16="http://schemas.microsoft.com/office/drawing/2014/chart" uri="{C3380CC4-5D6E-409C-BE32-E72D297353CC}">
                <c16:uniqueId val="{00000005-B35A-3442-9630-9F045824E23B}"/>
              </c:ext>
            </c:extLst>
          </c:dPt>
          <c:dPt>
            <c:idx val="3"/>
            <c:bubble3D val="0"/>
            <c:spPr>
              <a:solidFill>
                <a:srgbClr val="C13018"/>
              </a:solidFill>
            </c:spPr>
            <c:extLst>
              <c:ext xmlns:c16="http://schemas.microsoft.com/office/drawing/2014/chart" uri="{C3380CC4-5D6E-409C-BE32-E72D297353CC}">
                <c16:uniqueId val="{00000007-B35A-3442-9630-9F045824E23B}"/>
              </c:ext>
            </c:extLst>
          </c:dPt>
          <c:dLbls>
            <c:spPr>
              <a:noFill/>
              <a:ln>
                <a:noFill/>
              </a:ln>
              <a:effectLst/>
            </c:spPr>
            <c:txPr>
              <a:bodyPr wrap="square" lIns="38100" tIns="19050" rIns="38100" bIns="19050" anchor="ctr">
                <a:spAutoFit/>
              </a:bodyPr>
              <a:lstStyle/>
              <a:p>
                <a:pPr>
                  <a:defRPr sz="10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Subscription revenues</c:v>
                </c:pt>
                <c:pt idx="1">
                  <c:v>Marketing and promotional fees</c:v>
                </c:pt>
                <c:pt idx="2">
                  <c:v>Advertisement income</c:v>
                </c:pt>
                <c:pt idx="3">
                  <c:v>Teleport services, CPE &amp; Other</c:v>
                </c:pt>
              </c:strCache>
            </c:strRef>
          </c:cat>
          <c:val>
            <c:numRef>
              <c:f>Sheet1!$B$2:$B$5</c:f>
              <c:numCache>
                <c:formatCode>_(* #,##0_);_(* \(#,##0\);_(* "-"??_);_(@_)</c:formatCode>
                <c:ptCount val="4"/>
                <c:pt idx="0">
                  <c:v>14845</c:v>
                </c:pt>
                <c:pt idx="1">
                  <c:v>2969</c:v>
                </c:pt>
                <c:pt idx="2">
                  <c:v>300</c:v>
                </c:pt>
                <c:pt idx="3">
                  <c:v>451</c:v>
                </c:pt>
              </c:numCache>
            </c:numRef>
          </c:val>
          <c:extLst>
            <c:ext xmlns:c16="http://schemas.microsoft.com/office/drawing/2014/chart" uri="{C3380CC4-5D6E-409C-BE32-E72D297353CC}">
              <c16:uniqueId val="{00000008-B35A-3442-9630-9F045824E23B}"/>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94085900571655"/>
          <c:y val="0.14159840614702501"/>
          <c:w val="0.39163428723740101"/>
          <c:h val="0.82758882831021896"/>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0.2844</cdr:x>
      <cdr:y>0.47709</cdr:y>
    </cdr:from>
    <cdr:to>
      <cdr:x>0.50192</cdr:x>
      <cdr:y>0.67871</cdr:y>
    </cdr:to>
    <cdr:sp macro="" textlink="">
      <cdr:nvSpPr>
        <cdr:cNvPr id="2" name="TextBox 1"/>
        <cdr:cNvSpPr txBox="1"/>
      </cdr:nvSpPr>
      <cdr:spPr>
        <a:xfrm xmlns:a="http://schemas.openxmlformats.org/drawingml/2006/main">
          <a:off x="1586255" y="1228723"/>
          <a:ext cx="1213244" cy="519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Consolidated </a:t>
          </a:r>
        </a:p>
        <a:p xmlns:a="http://schemas.openxmlformats.org/drawingml/2006/main">
          <a:pPr algn="ctr"/>
          <a:r>
            <a:rPr lang="en-US" dirty="0"/>
            <a:t>r</a:t>
          </a:r>
          <a:r>
            <a:rPr lang="en-US" sz="1100" dirty="0"/>
            <a:t>evenues</a:t>
          </a:r>
        </a:p>
      </cdr:txBody>
    </cdr:sp>
  </cdr:relSizeAnchor>
</c:userShapes>
</file>

<file path=ppt/drawings/drawing2.xml><?xml version="1.0" encoding="utf-8"?>
<c:userShapes xmlns:c="http://schemas.openxmlformats.org/drawingml/2006/chart">
  <cdr:relSizeAnchor xmlns:cdr="http://schemas.openxmlformats.org/drawingml/2006/chartDrawing">
    <cdr:from>
      <cdr:x>0.28659</cdr:x>
      <cdr:y>0.47016</cdr:y>
    </cdr:from>
    <cdr:to>
      <cdr:x>0.50401</cdr:x>
      <cdr:y>0.69913</cdr:y>
    </cdr:to>
    <cdr:sp macro="" textlink="">
      <cdr:nvSpPr>
        <cdr:cNvPr id="2" name="TextBox 1"/>
        <cdr:cNvSpPr txBox="1"/>
      </cdr:nvSpPr>
      <cdr:spPr>
        <a:xfrm xmlns:a="http://schemas.openxmlformats.org/drawingml/2006/main">
          <a:off x="1435228" y="1368452"/>
          <a:ext cx="1088850" cy="666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Consolidated </a:t>
          </a:r>
        </a:p>
        <a:p xmlns:a="http://schemas.openxmlformats.org/drawingml/2006/main">
          <a:pPr algn="ctr"/>
          <a:r>
            <a:rPr lang="en-US" dirty="0"/>
            <a:t>expenses</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0.2844</cdr:x>
      <cdr:y>0.47709</cdr:y>
    </cdr:from>
    <cdr:to>
      <cdr:x>0.50192</cdr:x>
      <cdr:y>0.67871</cdr:y>
    </cdr:to>
    <cdr:sp macro="" textlink="">
      <cdr:nvSpPr>
        <cdr:cNvPr id="2" name="TextBox 1"/>
        <cdr:cNvSpPr txBox="1"/>
      </cdr:nvSpPr>
      <cdr:spPr>
        <a:xfrm xmlns:a="http://schemas.openxmlformats.org/drawingml/2006/main">
          <a:off x="1586255" y="1228723"/>
          <a:ext cx="1213244" cy="519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Consolidated </a:t>
          </a:r>
        </a:p>
        <a:p xmlns:a="http://schemas.openxmlformats.org/drawingml/2006/main">
          <a:pPr algn="ctr"/>
          <a:r>
            <a:rPr lang="en-US" dirty="0"/>
            <a:t>r</a:t>
          </a:r>
          <a:r>
            <a:rPr lang="en-US" sz="1100" dirty="0"/>
            <a:t>evenues</a:t>
          </a:r>
        </a:p>
      </cdr:txBody>
    </cdr:sp>
  </cdr:relSizeAnchor>
</c:userShapes>
</file>

<file path=ppt/drawings/drawing4.xml><?xml version="1.0" encoding="utf-8"?>
<c:userShapes xmlns:c="http://schemas.openxmlformats.org/drawingml/2006/chart">
  <cdr:relSizeAnchor xmlns:cdr="http://schemas.openxmlformats.org/drawingml/2006/chartDrawing">
    <cdr:from>
      <cdr:x>0.28659</cdr:x>
      <cdr:y>0.47016</cdr:y>
    </cdr:from>
    <cdr:to>
      <cdr:x>0.50401</cdr:x>
      <cdr:y>0.69913</cdr:y>
    </cdr:to>
    <cdr:sp macro="" textlink="">
      <cdr:nvSpPr>
        <cdr:cNvPr id="2" name="TextBox 1"/>
        <cdr:cNvSpPr txBox="1"/>
      </cdr:nvSpPr>
      <cdr:spPr>
        <a:xfrm xmlns:a="http://schemas.openxmlformats.org/drawingml/2006/main">
          <a:off x="1435228" y="1368452"/>
          <a:ext cx="1088850" cy="666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Consolidated </a:t>
          </a:r>
        </a:p>
        <a:p xmlns:a="http://schemas.openxmlformats.org/drawingml/2006/main">
          <a:pPr algn="ctr"/>
          <a:r>
            <a:rPr lang="en-US" dirty="0"/>
            <a:t>expenses</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9A3AF7-8149-E635-DF4F-80CAAD9F2D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95A63-7460-A1B5-93D9-3859CB0193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9541B-95F4-6D43-A9D5-0844EF2C9746}" type="datetimeFigureOut">
              <a:rPr lang="en-US" smtClean="0"/>
              <a:t>2/20/25</a:t>
            </a:fld>
            <a:endParaRPr lang="en-US"/>
          </a:p>
        </p:txBody>
      </p:sp>
      <p:sp>
        <p:nvSpPr>
          <p:cNvPr id="4" name="Footer Placeholder 3">
            <a:extLst>
              <a:ext uri="{FF2B5EF4-FFF2-40B4-BE49-F238E27FC236}">
                <a16:creationId xmlns:a16="http://schemas.microsoft.com/office/drawing/2014/main" id="{3FBE88E0-32E8-E3A9-62EE-6443E03830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427E77-F14D-5107-565E-7CF7C104D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C5DFE4-6BD0-FD42-87E2-902E0BFCFE57}" type="slidenum">
              <a:rPr lang="en-US" smtClean="0"/>
              <a:t>‹#›</a:t>
            </a:fld>
            <a:endParaRPr lang="en-US"/>
          </a:p>
        </p:txBody>
      </p:sp>
    </p:spTree>
    <p:extLst>
      <p:ext uri="{BB962C8B-B14F-4D97-AF65-F5344CB8AC3E}">
        <p14:creationId xmlns:p14="http://schemas.microsoft.com/office/powerpoint/2010/main" val="22021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AD87F-CB49-EB4C-8721-858F8437837A}" type="datetimeFigureOut">
              <a:rPr lang="en-US" smtClean="0"/>
              <a:t>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4817C-34DA-D84C-8211-B6DF08135859}" type="slidenum">
              <a:rPr lang="en-US" smtClean="0"/>
              <a:t>‹#›</a:t>
            </a:fld>
            <a:endParaRPr lang="en-US"/>
          </a:p>
        </p:txBody>
      </p:sp>
    </p:spTree>
    <p:extLst>
      <p:ext uri="{BB962C8B-B14F-4D97-AF65-F5344CB8AC3E}">
        <p14:creationId xmlns:p14="http://schemas.microsoft.com/office/powerpoint/2010/main" val="2468817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9ADD477-85E3-6542-9766-74A838532E23}" type="datetime1">
              <a:rPr lang="en-IN" smtClean="0"/>
              <a:t>20/02/25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0910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CC54EE-0DCA-C34A-A33C-0CAC7B5F7A6F}" type="datetime1">
              <a:rPr lang="en-IN" smtClean="0"/>
              <a:t>20/02/25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36493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5773A0D-0506-C647-8408-E2244E9EBE0D}" type="datetime1">
              <a:rPr lang="en-IN" smtClean="0"/>
              <a:t>20/02/25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965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03FC111-1E34-4B49-9841-4BFF816F236C}" type="datetime1">
              <a:rPr lang="en-IN" smtClean="0"/>
              <a:t>20/02/25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03583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F0D000-E180-8349-8F8C-464C9CBAF24F}" type="datetime1">
              <a:rPr lang="en-IN" smtClean="0"/>
              <a:t>20/02/25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0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C3DB574-CBA7-3244-BFE2-E0137E338253}" type="datetime1">
              <a:rPr lang="en-IN" smtClean="0"/>
              <a:t>20/02/25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1975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8A2CD3A-E2F0-0B49-A7CD-AAD30D831255}" type="datetime1">
              <a:rPr lang="en-IN" smtClean="0"/>
              <a:t>20/02/25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323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4563E6A-09C6-9340-9BB6-F3566C25E91D}" type="datetime1">
              <a:rPr lang="en-IN" smtClean="0"/>
              <a:t>20/02/25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8411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FC480-F02F-C54D-A581-C8B94EDF2ADC}" type="datetime1">
              <a:rPr lang="en-IN" smtClean="0"/>
              <a:t>20/02/25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83687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080C73-525B-DF4F-857F-30CA5D1EA5AA}" type="datetime1">
              <a:rPr lang="en-IN" smtClean="0"/>
              <a:t>20/02/25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81059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0AD57-4FA6-D648-8BA1-74FE78E51A44}" type="datetime1">
              <a:rPr lang="en-IN" smtClean="0"/>
              <a:t>20/02/25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17300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4F04-204A-E34E-9596-ECF3866C7F09}" type="datetime1">
              <a:rPr lang="en-IN" smtClean="0"/>
              <a:t>20/02/25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9B95D-F2CB-4CF3-B3AD-796D80689AB1}" type="slidenum">
              <a:rPr lang="en-IN" smtClean="0"/>
              <a:t>‹#›</a:t>
            </a:fld>
            <a:endParaRPr lang="en-IN"/>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97458"/>
          <a:stretch/>
        </p:blipFill>
        <p:spPr>
          <a:xfrm>
            <a:off x="0" y="6677890"/>
            <a:ext cx="12192000" cy="174013"/>
          </a:xfrm>
          <a:prstGeom prst="rect">
            <a:avLst/>
          </a:prstGeom>
        </p:spPr>
      </p:pic>
      <p:pic>
        <p:nvPicPr>
          <p:cNvPr id="8" name="Picture 7"/>
          <p:cNvPicPr>
            <a:picLocks noChangeAspect="1"/>
          </p:cNvPicPr>
          <p:nvPr userDrawn="1"/>
        </p:nvPicPr>
        <p:blipFill rotWithShape="1">
          <a:blip r:embed="rId14"/>
          <a:srcRect l="28171" t="21118" r="5490" b="13541"/>
          <a:stretch/>
        </p:blipFill>
        <p:spPr>
          <a:xfrm>
            <a:off x="10697516" y="130318"/>
            <a:ext cx="1365857" cy="756373"/>
          </a:xfrm>
          <a:prstGeom prst="rect">
            <a:avLst/>
          </a:prstGeom>
        </p:spPr>
      </p:pic>
    </p:spTree>
    <p:extLst>
      <p:ext uri="{BB962C8B-B14F-4D97-AF65-F5344CB8AC3E}">
        <p14:creationId xmlns:p14="http://schemas.microsoft.com/office/powerpoint/2010/main" val="305422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EC2B92-D294-7C25-2A96-692475E9C0FB}"/>
              </a:ext>
            </a:extLst>
          </p:cNvPr>
          <p:cNvSpPr/>
          <p:nvPr/>
        </p:nvSpPr>
        <p:spPr>
          <a:xfrm>
            <a:off x="2773855" y="2160421"/>
            <a:ext cx="6248378" cy="923330"/>
          </a:xfrm>
          <a:prstGeom prst="rect">
            <a:avLst/>
          </a:prstGeom>
        </p:spPr>
        <p:txBody>
          <a:bodyPr wrap="none">
            <a:spAutoFit/>
          </a:bodyPr>
          <a:lstStyle/>
          <a:p>
            <a:pPr algn="ctr"/>
            <a:r>
              <a:rPr lang="en-US" sz="5400" b="1" dirty="0">
                <a:solidFill>
                  <a:srgbClr val="002060"/>
                </a:solidFill>
              </a:rPr>
              <a:t>Dish TV India Limited</a:t>
            </a:r>
          </a:p>
        </p:txBody>
      </p:sp>
      <p:sp>
        <p:nvSpPr>
          <p:cNvPr id="6" name="Rectangle 5">
            <a:extLst>
              <a:ext uri="{FF2B5EF4-FFF2-40B4-BE49-F238E27FC236}">
                <a16:creationId xmlns:a16="http://schemas.microsoft.com/office/drawing/2014/main" id="{A0102F70-09A5-826E-36D5-F823BDA65216}"/>
              </a:ext>
            </a:extLst>
          </p:cNvPr>
          <p:cNvSpPr/>
          <p:nvPr/>
        </p:nvSpPr>
        <p:spPr>
          <a:xfrm>
            <a:off x="4051159" y="2880365"/>
            <a:ext cx="3555782" cy="754053"/>
          </a:xfrm>
          <a:prstGeom prst="rect">
            <a:avLst/>
          </a:prstGeom>
        </p:spPr>
        <p:txBody>
          <a:bodyPr wrap="none">
            <a:spAutoFit/>
          </a:bodyPr>
          <a:lstStyle/>
          <a:p>
            <a:pPr algn="ctr"/>
            <a:r>
              <a:rPr lang="en-US" sz="2800" dirty="0">
                <a:solidFill>
                  <a:schemeClr val="tx1">
                    <a:lumMod val="65000"/>
                    <a:lumOff val="35000"/>
                  </a:schemeClr>
                </a:solidFill>
                <a:latin typeface="Lato Light" panose="020F0302020204030203" pitchFamily="34" charset="0"/>
              </a:rPr>
              <a:t>Earnings Presentation</a:t>
            </a:r>
          </a:p>
          <a:p>
            <a:pPr algn="ctr"/>
            <a:r>
              <a:rPr lang="en-US" sz="1500" dirty="0">
                <a:solidFill>
                  <a:schemeClr val="tx1">
                    <a:lumMod val="65000"/>
                    <a:lumOff val="35000"/>
                  </a:schemeClr>
                </a:solidFill>
                <a:latin typeface="Lato Light" panose="020F0302020204030203" pitchFamily="34" charset="0"/>
              </a:rPr>
              <a:t>Quarter Ended December 31, 2024</a:t>
            </a:r>
          </a:p>
        </p:txBody>
      </p:sp>
      <p:sp>
        <p:nvSpPr>
          <p:cNvPr id="7" name="TextBox 6">
            <a:extLst>
              <a:ext uri="{FF2B5EF4-FFF2-40B4-BE49-F238E27FC236}">
                <a16:creationId xmlns:a16="http://schemas.microsoft.com/office/drawing/2014/main" id="{F7270963-B8F3-AF8E-52FD-506A15133DAF}"/>
              </a:ext>
            </a:extLst>
          </p:cNvPr>
          <p:cNvSpPr txBox="1"/>
          <p:nvPr/>
        </p:nvSpPr>
        <p:spPr>
          <a:xfrm>
            <a:off x="3122587" y="3713968"/>
            <a:ext cx="5899646" cy="307777"/>
          </a:xfrm>
          <a:prstGeom prst="rect">
            <a:avLst/>
          </a:prstGeom>
          <a:gradFill flip="none" rotWithShape="1">
            <a:gsLst>
              <a:gs pos="0">
                <a:srgbClr val="8FA2D4">
                  <a:tint val="66000"/>
                  <a:satMod val="160000"/>
                </a:srgbClr>
              </a:gs>
              <a:gs pos="50000">
                <a:srgbClr val="8FA2D4">
                  <a:tint val="44500"/>
                  <a:satMod val="160000"/>
                </a:srgbClr>
              </a:gs>
              <a:gs pos="100000">
                <a:srgbClr val="8FA2D4">
                  <a:tint val="23500"/>
                  <a:satMod val="160000"/>
                </a:srgbClr>
              </a:gs>
            </a:gsLst>
            <a:lin ang="5400000" scaled="1"/>
            <a:tileRect/>
          </a:gradFill>
        </p:spPr>
        <p:txBody>
          <a:bodyPr wrap="square" rtlCol="0">
            <a:spAutoFit/>
          </a:bodyPr>
          <a:lstStyle/>
          <a:p>
            <a:pPr algn="ctr"/>
            <a:r>
              <a:rPr lang="en-US" sz="1400" dirty="0">
                <a:latin typeface="Lato Light" panose="020F0302020204030203"/>
              </a:rPr>
              <a:t>Stock Code: BSE - 532839 NSE- DISHTV LSE: DTVL</a:t>
            </a:r>
          </a:p>
        </p:txBody>
      </p:sp>
    </p:spTree>
    <p:extLst>
      <p:ext uri="{BB962C8B-B14F-4D97-AF65-F5344CB8AC3E}">
        <p14:creationId xmlns:p14="http://schemas.microsoft.com/office/powerpoint/2010/main" val="324395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9EC2-C664-4EA0-1FD1-717A3D46FDEB}"/>
              </a:ext>
            </a:extLst>
          </p:cNvPr>
          <p:cNvSpPr txBox="1">
            <a:spLocks/>
          </p:cNvSpPr>
          <p:nvPr/>
        </p:nvSpPr>
        <p:spPr>
          <a:xfrm>
            <a:off x="-1" y="25758"/>
            <a:ext cx="5290457"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Quarterly performance metrics</a:t>
            </a:r>
            <a:endParaRPr lang="en-US" dirty="0"/>
          </a:p>
        </p:txBody>
      </p:sp>
      <p:sp>
        <p:nvSpPr>
          <p:cNvPr id="3" name="Bent-Up Arrow 6">
            <a:extLst>
              <a:ext uri="{FF2B5EF4-FFF2-40B4-BE49-F238E27FC236}">
                <a16:creationId xmlns:a16="http://schemas.microsoft.com/office/drawing/2014/main" id="{E47BCA3A-8A92-7B3F-900E-0A07741873CC}"/>
              </a:ext>
            </a:extLst>
          </p:cNvPr>
          <p:cNvSpPr/>
          <p:nvPr/>
        </p:nvSpPr>
        <p:spPr>
          <a:xfrm rot="5400000">
            <a:off x="582161" y="2399323"/>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a:extLst>
              <a:ext uri="{FF2B5EF4-FFF2-40B4-BE49-F238E27FC236}">
                <a16:creationId xmlns:a16="http://schemas.microsoft.com/office/drawing/2014/main" id="{701281FB-6F4B-81B5-C2FE-A09CC87482F4}"/>
              </a:ext>
            </a:extLst>
          </p:cNvPr>
          <p:cNvSpPr/>
          <p:nvPr/>
        </p:nvSpPr>
        <p:spPr>
          <a:xfrm>
            <a:off x="440011" y="1304236"/>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chemeClr val="tx1"/>
                </a:solidFill>
                <a:latin typeface="Lato Light" panose="020F0302020204030203"/>
              </a:rPr>
              <a:t>Subscription revenues</a:t>
            </a:r>
          </a:p>
          <a:p>
            <a:pPr marL="347472" indent="-347472" algn="ctr">
              <a:spcBef>
                <a:spcPts val="0"/>
              </a:spcBef>
              <a:spcAft>
                <a:spcPts val="0"/>
              </a:spcAft>
            </a:pPr>
            <a:endParaRPr lang="en-IN" sz="1400" dirty="0">
              <a:solidFill>
                <a:srgbClr val="FF0000"/>
              </a:solidFill>
              <a:latin typeface="Lato Light" panose="020F0302020204030203"/>
            </a:endParaRPr>
          </a:p>
          <a:p>
            <a:pPr marL="347472" indent="-347472" algn="ctr"/>
            <a:r>
              <a:rPr lang="en-IN" sz="1400" dirty="0">
                <a:solidFill>
                  <a:schemeClr val="tx1"/>
                </a:solidFill>
                <a:latin typeface="Lato Light" panose="020F0302020204030203"/>
              </a:rPr>
              <a:t>Rs. 2,472 million</a:t>
            </a:r>
            <a:endParaRPr lang="en-IN" sz="1400" dirty="0">
              <a:solidFill>
                <a:schemeClr val="tx1"/>
              </a:solidFill>
            </a:endParaRPr>
          </a:p>
        </p:txBody>
      </p:sp>
      <p:sp>
        <p:nvSpPr>
          <p:cNvPr id="5" name="TextBox 1">
            <a:extLst>
              <a:ext uri="{FF2B5EF4-FFF2-40B4-BE49-F238E27FC236}">
                <a16:creationId xmlns:a16="http://schemas.microsoft.com/office/drawing/2014/main" id="{28D375CB-EB98-373E-980F-3C08046F9A2F}"/>
              </a:ext>
            </a:extLst>
          </p:cNvPr>
          <p:cNvSpPr txBox="1"/>
          <p:nvPr/>
        </p:nvSpPr>
        <p:spPr>
          <a:xfrm>
            <a:off x="7604157" y="5783372"/>
            <a:ext cx="2524836"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dirty="0">
                <a:solidFill>
                  <a:sysClr val="windowText" lastClr="000000"/>
                </a:solidFill>
                <a:latin typeface="Lato Light" panose="020F0302020204030203"/>
              </a:rPr>
              <a:t>EBITDA margin – 32.9%</a:t>
            </a:r>
            <a:endParaRPr lang="en-US" sz="1050" dirty="0">
              <a:solidFill>
                <a:sysClr val="windowText" lastClr="000000"/>
              </a:solidFill>
              <a:latin typeface="Lato Light" panose="020F0302020204030203"/>
            </a:endParaRPr>
          </a:p>
        </p:txBody>
      </p:sp>
      <p:sp>
        <p:nvSpPr>
          <p:cNvPr id="6" name="Bent-Up Arrow 34">
            <a:extLst>
              <a:ext uri="{FF2B5EF4-FFF2-40B4-BE49-F238E27FC236}">
                <a16:creationId xmlns:a16="http://schemas.microsoft.com/office/drawing/2014/main" id="{09F54F7B-ED4C-3B06-A771-B33872F1AE8C}"/>
              </a:ext>
            </a:extLst>
          </p:cNvPr>
          <p:cNvSpPr/>
          <p:nvPr/>
        </p:nvSpPr>
        <p:spPr>
          <a:xfrm rot="5400000">
            <a:off x="1762938" y="3630237"/>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ent-Up Arrow 36">
            <a:extLst>
              <a:ext uri="{FF2B5EF4-FFF2-40B4-BE49-F238E27FC236}">
                <a16:creationId xmlns:a16="http://schemas.microsoft.com/office/drawing/2014/main" id="{03DC96F9-C270-1DBC-18A4-1CDA99DB2AB0}"/>
              </a:ext>
            </a:extLst>
          </p:cNvPr>
          <p:cNvSpPr/>
          <p:nvPr/>
        </p:nvSpPr>
        <p:spPr>
          <a:xfrm rot="5400000">
            <a:off x="2928309" y="4810599"/>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a:extLst>
              <a:ext uri="{FF2B5EF4-FFF2-40B4-BE49-F238E27FC236}">
                <a16:creationId xmlns:a16="http://schemas.microsoft.com/office/drawing/2014/main" id="{217F9F41-9C76-44B8-6C19-0EF1EBBC29DA}"/>
              </a:ext>
            </a:extLst>
          </p:cNvPr>
          <p:cNvSpPr/>
          <p:nvPr/>
        </p:nvSpPr>
        <p:spPr>
          <a:xfrm>
            <a:off x="1572258" y="2453829"/>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Operating revenues</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spcBef>
                <a:spcPts val="0"/>
              </a:spcBef>
              <a:spcAft>
                <a:spcPts val="0"/>
              </a:spcAft>
            </a:pPr>
            <a:r>
              <a:rPr lang="en-IN" sz="1400" dirty="0">
                <a:solidFill>
                  <a:sysClr val="windowText" lastClr="000000"/>
                </a:solidFill>
                <a:latin typeface="Lato Light" panose="020F0302020204030203"/>
              </a:rPr>
              <a:t>Rs. 3,730 million</a:t>
            </a:r>
            <a:endParaRPr lang="en-IN" sz="1400" dirty="0">
              <a:solidFill>
                <a:sysClr val="windowText" lastClr="000000"/>
              </a:solidFill>
            </a:endParaRPr>
          </a:p>
        </p:txBody>
      </p:sp>
      <p:sp>
        <p:nvSpPr>
          <p:cNvPr id="9" name="Rounded Rectangle 8">
            <a:extLst>
              <a:ext uri="{FF2B5EF4-FFF2-40B4-BE49-F238E27FC236}">
                <a16:creationId xmlns:a16="http://schemas.microsoft.com/office/drawing/2014/main" id="{4E801B75-EAF8-0742-5B13-16B4E957AB3A}"/>
              </a:ext>
            </a:extLst>
          </p:cNvPr>
          <p:cNvSpPr/>
          <p:nvPr/>
        </p:nvSpPr>
        <p:spPr>
          <a:xfrm>
            <a:off x="2796496" y="3665280"/>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buClrTx/>
              <a:buSzPts val="2000"/>
            </a:pPr>
            <a:r>
              <a:rPr lang="en-IN" sz="1400" dirty="0">
                <a:solidFill>
                  <a:sysClr val="windowText" lastClr="000000"/>
                </a:solidFill>
                <a:latin typeface="Lato Light" panose="020F0302020204030203"/>
              </a:rPr>
              <a:t>EBITDA</a:t>
            </a:r>
          </a:p>
          <a:p>
            <a:pPr algn="ctr">
              <a:spcBef>
                <a:spcPts val="0"/>
              </a:spcBef>
              <a:spcAft>
                <a:spcPts val="0"/>
              </a:spcAft>
              <a:buClrTx/>
              <a:buSzPts val="2000"/>
            </a:pPr>
            <a:endParaRPr lang="en-IN" sz="1400" dirty="0">
              <a:solidFill>
                <a:sysClr val="windowText" lastClr="000000"/>
              </a:solidFill>
              <a:latin typeface="Lato Light" panose="020F0302020204030203"/>
            </a:endParaRPr>
          </a:p>
          <a:p>
            <a:pPr algn="ctr">
              <a:spcBef>
                <a:spcPts val="0"/>
              </a:spcBef>
              <a:spcAft>
                <a:spcPts val="0"/>
              </a:spcAft>
              <a:buClrTx/>
              <a:buSzPts val="2000"/>
            </a:pPr>
            <a:r>
              <a:rPr lang="en-IN" sz="1400" dirty="0">
                <a:solidFill>
                  <a:sysClr val="windowText" lastClr="000000"/>
                </a:solidFill>
                <a:latin typeface="Lato Light" panose="020F0302020204030203"/>
              </a:rPr>
              <a:t>Rs. 1,227 million</a:t>
            </a:r>
          </a:p>
        </p:txBody>
      </p:sp>
      <p:sp>
        <p:nvSpPr>
          <p:cNvPr id="10" name="Rounded Rectangle 9">
            <a:extLst>
              <a:ext uri="{FF2B5EF4-FFF2-40B4-BE49-F238E27FC236}">
                <a16:creationId xmlns:a16="http://schemas.microsoft.com/office/drawing/2014/main" id="{010B4343-ADA3-690D-0ADA-27B79E518061}"/>
              </a:ext>
            </a:extLst>
          </p:cNvPr>
          <p:cNvSpPr/>
          <p:nvPr/>
        </p:nvSpPr>
        <p:spPr>
          <a:xfrm>
            <a:off x="3932056" y="4917675"/>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EBITDA Margin</a:t>
            </a:r>
            <a:endParaRPr lang="en-IN" sz="1400" baseline="30000" dirty="0">
              <a:solidFill>
                <a:sysClr val="windowText" lastClr="000000"/>
              </a:solidFill>
              <a:latin typeface="Lato Light" panose="020F0302020204030203"/>
            </a:endParaRPr>
          </a:p>
          <a:p>
            <a:pPr marL="347472" indent="-347472" algn="ctr">
              <a:spcBef>
                <a:spcPts val="0"/>
              </a:spcBef>
              <a:spcAft>
                <a:spcPts val="0"/>
              </a:spcAft>
            </a:pPr>
            <a:endParaRPr lang="en-US" sz="1400" dirty="0">
              <a:solidFill>
                <a:sysClr val="windowText" lastClr="000000"/>
              </a:solidFill>
              <a:latin typeface="Lato Light" panose="020F0302020204030203"/>
            </a:endParaRPr>
          </a:p>
          <a:p>
            <a:pPr marL="347472" indent="-347472" algn="ctr"/>
            <a:r>
              <a:rPr lang="en-IN" sz="1400" dirty="0">
                <a:solidFill>
                  <a:sysClr val="windowText" lastClr="000000"/>
                </a:solidFill>
                <a:latin typeface="Lato Light" panose="020F0302020204030203"/>
              </a:rPr>
              <a:t>32.9%</a:t>
            </a:r>
          </a:p>
        </p:txBody>
      </p:sp>
      <p:graphicFrame>
        <p:nvGraphicFramePr>
          <p:cNvPr id="11" name="Chart 10">
            <a:extLst>
              <a:ext uri="{FF2B5EF4-FFF2-40B4-BE49-F238E27FC236}">
                <a16:creationId xmlns:a16="http://schemas.microsoft.com/office/drawing/2014/main" id="{3EBD7D96-9605-269F-5E93-61DBB0F042F4}"/>
              </a:ext>
            </a:extLst>
          </p:cNvPr>
          <p:cNvGraphicFramePr/>
          <p:nvPr>
            <p:extLst>
              <p:ext uri="{D42A27DB-BD31-4B8C-83A1-F6EECF244321}">
                <p14:modId xmlns:p14="http://schemas.microsoft.com/office/powerpoint/2010/main" val="864249179"/>
              </p:ext>
            </p:extLst>
          </p:nvPr>
        </p:nvGraphicFramePr>
        <p:xfrm>
          <a:off x="6729847" y="1304236"/>
          <a:ext cx="5157502" cy="22695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F72E6EA-2063-C3EF-1B57-56DD467BD7B0}"/>
              </a:ext>
            </a:extLst>
          </p:cNvPr>
          <p:cNvGraphicFramePr/>
          <p:nvPr>
            <p:extLst>
              <p:ext uri="{D42A27DB-BD31-4B8C-83A1-F6EECF244321}">
                <p14:modId xmlns:p14="http://schemas.microsoft.com/office/powerpoint/2010/main" val="664369877"/>
              </p:ext>
            </p:extLst>
          </p:nvPr>
        </p:nvGraphicFramePr>
        <p:xfrm>
          <a:off x="6798087" y="3371597"/>
          <a:ext cx="5127373" cy="231588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017D33C8-DBDD-F025-D8A6-2DCFCD4C928D}"/>
              </a:ext>
            </a:extLst>
          </p:cNvPr>
          <p:cNvSpPr txBox="1"/>
          <p:nvPr/>
        </p:nvSpPr>
        <p:spPr>
          <a:xfrm>
            <a:off x="7416800" y="956756"/>
            <a:ext cx="2327991"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dirty="0">
                <a:solidFill>
                  <a:sysClr val="windowText" lastClr="000000"/>
                </a:solidFill>
                <a:latin typeface="Lato Light" panose="020F0302020204030203"/>
              </a:rPr>
              <a:t>P&amp;L structure – 3Q FY25</a:t>
            </a:r>
          </a:p>
        </p:txBody>
      </p:sp>
      <p:sp>
        <p:nvSpPr>
          <p:cNvPr id="14" name="Slide Number Placeholder 13">
            <a:extLst>
              <a:ext uri="{FF2B5EF4-FFF2-40B4-BE49-F238E27FC236}">
                <a16:creationId xmlns:a16="http://schemas.microsoft.com/office/drawing/2014/main" id="{B22D8C92-C39D-80FD-B701-405A7CC7B90C}"/>
              </a:ext>
            </a:extLst>
          </p:cNvPr>
          <p:cNvSpPr>
            <a:spLocks noGrp="1"/>
          </p:cNvSpPr>
          <p:nvPr>
            <p:ph type="sldNum" sz="quarter" idx="12"/>
          </p:nvPr>
        </p:nvSpPr>
        <p:spPr/>
        <p:txBody>
          <a:bodyPr/>
          <a:lstStyle/>
          <a:p>
            <a:fld id="{C7B9B95D-F2CB-4CF3-B3AD-796D80689AB1}" type="slidenum">
              <a:rPr lang="en-IN" smtClean="0"/>
              <a:t>10</a:t>
            </a:fld>
            <a:endParaRPr lang="en-IN"/>
          </a:p>
        </p:txBody>
      </p:sp>
    </p:spTree>
    <p:extLst>
      <p:ext uri="{BB962C8B-B14F-4D97-AF65-F5344CB8AC3E}">
        <p14:creationId xmlns:p14="http://schemas.microsoft.com/office/powerpoint/2010/main" val="379066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04DB-7A10-EDB9-9D85-1B23787254F5}"/>
              </a:ext>
            </a:extLst>
          </p:cNvPr>
          <p:cNvSpPr txBox="1">
            <a:spLocks/>
          </p:cNvSpPr>
          <p:nvPr/>
        </p:nvSpPr>
        <p:spPr>
          <a:xfrm>
            <a:off x="0" y="25758"/>
            <a:ext cx="4445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Operating free cash flows</a:t>
            </a:r>
            <a:endParaRPr lang="en-US" dirty="0"/>
          </a:p>
        </p:txBody>
      </p:sp>
      <p:sp>
        <p:nvSpPr>
          <p:cNvPr id="3" name="TextBox 2">
            <a:extLst>
              <a:ext uri="{FF2B5EF4-FFF2-40B4-BE49-F238E27FC236}">
                <a16:creationId xmlns:a16="http://schemas.microsoft.com/office/drawing/2014/main" id="{2F9BB368-8417-A4A1-09AC-24EDDE4E04AA}"/>
              </a:ext>
            </a:extLst>
          </p:cNvPr>
          <p:cNvSpPr txBox="1"/>
          <p:nvPr/>
        </p:nvSpPr>
        <p:spPr>
          <a:xfrm>
            <a:off x="73099" y="6506081"/>
            <a:ext cx="11197884" cy="253916"/>
          </a:xfrm>
          <a:prstGeom prst="rect">
            <a:avLst/>
          </a:prstGeom>
          <a:noFill/>
        </p:spPr>
        <p:txBody>
          <a:bodyPr wrap="square" rtlCol="0">
            <a:spAutoFit/>
          </a:bodyPr>
          <a:lstStyle/>
          <a:p>
            <a:r>
              <a:rPr lang="en-US" sz="1050" dirty="0">
                <a:solidFill>
                  <a:srgbClr val="000000"/>
                </a:solidFill>
                <a:latin typeface="Calibri" panose="020F0502020204030204" pitchFamily="34" charset="0"/>
              </a:rPr>
              <a:t>Operating free cash flows:  EBITDA – Box Capex</a:t>
            </a:r>
          </a:p>
        </p:txBody>
      </p:sp>
      <p:graphicFrame>
        <p:nvGraphicFramePr>
          <p:cNvPr id="4" name="Chart 3">
            <a:extLst>
              <a:ext uri="{FF2B5EF4-FFF2-40B4-BE49-F238E27FC236}">
                <a16:creationId xmlns:a16="http://schemas.microsoft.com/office/drawing/2014/main" id="{48E8D84A-B48C-EB0E-7F7D-DA37D002B0EB}"/>
              </a:ext>
            </a:extLst>
          </p:cNvPr>
          <p:cNvGraphicFramePr/>
          <p:nvPr>
            <p:extLst>
              <p:ext uri="{D42A27DB-BD31-4B8C-83A1-F6EECF244321}">
                <p14:modId xmlns:p14="http://schemas.microsoft.com/office/powerpoint/2010/main" val="1683738962"/>
              </p:ext>
            </p:extLst>
          </p:nvPr>
        </p:nvGraphicFramePr>
        <p:xfrm>
          <a:off x="1239425" y="1431385"/>
          <a:ext cx="9171399" cy="463894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A4B34303-15B0-2BBE-B6CA-F7EE7C43F1F2}"/>
              </a:ext>
            </a:extLst>
          </p:cNvPr>
          <p:cNvSpPr>
            <a:spLocks noGrp="1"/>
          </p:cNvSpPr>
          <p:nvPr>
            <p:ph type="sldNum" sz="quarter" idx="12"/>
          </p:nvPr>
        </p:nvSpPr>
        <p:spPr/>
        <p:txBody>
          <a:bodyPr/>
          <a:lstStyle/>
          <a:p>
            <a:fld id="{C7B9B95D-F2CB-4CF3-B3AD-796D80689AB1}" type="slidenum">
              <a:rPr lang="en-IN" smtClean="0"/>
              <a:t>11</a:t>
            </a:fld>
            <a:endParaRPr lang="en-IN"/>
          </a:p>
        </p:txBody>
      </p:sp>
    </p:spTree>
    <p:extLst>
      <p:ext uri="{BB962C8B-B14F-4D97-AF65-F5344CB8AC3E}">
        <p14:creationId xmlns:p14="http://schemas.microsoft.com/office/powerpoint/2010/main" val="156832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875D-87A8-C4F1-3DB1-8F394FBAED1A}"/>
              </a:ext>
            </a:extLst>
          </p:cNvPr>
          <p:cNvSpPr txBox="1">
            <a:spLocks/>
          </p:cNvSpPr>
          <p:nvPr/>
        </p:nvSpPr>
        <p:spPr>
          <a:xfrm>
            <a:off x="0" y="25758"/>
            <a:ext cx="71882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lvl="0" algn="ctr"/>
            <a:r>
              <a:rPr lang="en-US" sz="2700" b="1" dirty="0">
                <a:latin typeface="Lato Bold" panose="020F0802020204030203" pitchFamily="34" charset="0"/>
                <a:ea typeface="+mn-ea"/>
                <a:cs typeface="+mn-cs"/>
              </a:rPr>
              <a:t>Summarized consolidated P&amp;L - Quarterly </a:t>
            </a:r>
          </a:p>
        </p:txBody>
      </p:sp>
      <p:graphicFrame>
        <p:nvGraphicFramePr>
          <p:cNvPr id="3" name="Table 2">
            <a:extLst>
              <a:ext uri="{FF2B5EF4-FFF2-40B4-BE49-F238E27FC236}">
                <a16:creationId xmlns:a16="http://schemas.microsoft.com/office/drawing/2014/main" id="{FE5D4350-0DDC-4A09-339F-591CD5D7B2D1}"/>
              </a:ext>
            </a:extLst>
          </p:cNvPr>
          <p:cNvGraphicFramePr>
            <a:graphicFrameLocks noGrp="1"/>
          </p:cNvGraphicFramePr>
          <p:nvPr>
            <p:extLst>
              <p:ext uri="{D42A27DB-BD31-4B8C-83A1-F6EECF244321}">
                <p14:modId xmlns:p14="http://schemas.microsoft.com/office/powerpoint/2010/main" val="1117727665"/>
              </p:ext>
            </p:extLst>
          </p:nvPr>
        </p:nvGraphicFramePr>
        <p:xfrm>
          <a:off x="554637" y="966952"/>
          <a:ext cx="6802604" cy="5128890"/>
        </p:xfrm>
        <a:graphic>
          <a:graphicData uri="http://schemas.openxmlformats.org/drawingml/2006/table">
            <a:tbl>
              <a:tblPr/>
              <a:tblGrid>
                <a:gridCol w="3774268">
                  <a:extLst>
                    <a:ext uri="{9D8B030D-6E8A-4147-A177-3AD203B41FA5}">
                      <a16:colId xmlns:a16="http://schemas.microsoft.com/office/drawing/2014/main" val="20000"/>
                    </a:ext>
                  </a:extLst>
                </a:gridCol>
                <a:gridCol w="114372">
                  <a:extLst>
                    <a:ext uri="{9D8B030D-6E8A-4147-A177-3AD203B41FA5}">
                      <a16:colId xmlns:a16="http://schemas.microsoft.com/office/drawing/2014/main" val="20001"/>
                    </a:ext>
                  </a:extLst>
                </a:gridCol>
                <a:gridCol w="1372462">
                  <a:extLst>
                    <a:ext uri="{9D8B030D-6E8A-4147-A177-3AD203B41FA5}">
                      <a16:colId xmlns:a16="http://schemas.microsoft.com/office/drawing/2014/main" val="20002"/>
                    </a:ext>
                  </a:extLst>
                </a:gridCol>
                <a:gridCol w="1541502">
                  <a:extLst>
                    <a:ext uri="{9D8B030D-6E8A-4147-A177-3AD203B41FA5}">
                      <a16:colId xmlns:a16="http://schemas.microsoft.com/office/drawing/2014/main" val="20003"/>
                    </a:ext>
                  </a:extLst>
                </a:gridCol>
              </a:tblGrid>
              <a:tr h="511231">
                <a:tc>
                  <a:txBody>
                    <a:bodyPr/>
                    <a:lstStyle/>
                    <a:p>
                      <a:pPr algn="l" rtl="0" fontAlgn="b"/>
                      <a:r>
                        <a:rPr lang="en-US" sz="1500" b="1" i="0" u="none" strike="noStrike" dirty="0">
                          <a:solidFill>
                            <a:srgbClr val="000000"/>
                          </a:solidFill>
                          <a:latin typeface="Calibri"/>
                        </a:rPr>
                        <a:t>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Quarter ended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Quarter ended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997">
                <a:tc>
                  <a:txBody>
                    <a:bodyPr/>
                    <a:lstStyle/>
                    <a:p>
                      <a:pPr algn="l" rtl="0" fontAlgn="b"/>
                      <a:r>
                        <a:rPr lang="en-US" sz="1500" b="1" i="0" u="none" strike="noStrike" dirty="0" err="1">
                          <a:solidFill>
                            <a:srgbClr val="000000"/>
                          </a:solidFill>
                          <a:latin typeface="Calibri"/>
                        </a:rPr>
                        <a:t>Rs</a:t>
                      </a:r>
                      <a:r>
                        <a:rPr lang="en-US" sz="1500" b="1" i="0" u="none" strike="noStrike" dirty="0">
                          <a:solidFill>
                            <a:srgbClr val="000000"/>
                          </a:solidFill>
                          <a:latin typeface="Calibri"/>
                        </a:rPr>
                        <a:t>. million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baseline="0" dirty="0">
                          <a:solidFill>
                            <a:srgbClr val="000000"/>
                          </a:solidFill>
                          <a:latin typeface="+mn-lt"/>
                        </a:rPr>
                        <a:t>December </a:t>
                      </a:r>
                      <a:r>
                        <a:rPr lang="en-US" sz="1500" b="1" i="0" u="none" strike="noStrike" dirty="0">
                          <a:solidFill>
                            <a:srgbClr val="000000"/>
                          </a:solidFill>
                          <a:latin typeface="Calibri"/>
                        </a:rPr>
                        <a:t>2024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baseline="0" dirty="0">
                          <a:solidFill>
                            <a:srgbClr val="000000"/>
                          </a:solidFill>
                          <a:latin typeface="Calibri"/>
                        </a:rPr>
                        <a:t>December </a:t>
                      </a:r>
                      <a:r>
                        <a:rPr lang="en-US" sz="1500" b="1" i="0" u="none" strike="noStrike" dirty="0">
                          <a:solidFill>
                            <a:srgbClr val="000000"/>
                          </a:solidFill>
                          <a:latin typeface="Calibri"/>
                        </a:rPr>
                        <a:t>2023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0158">
                <a:tc>
                  <a:txBody>
                    <a:bodyPr/>
                    <a:lstStyle/>
                    <a:p>
                      <a:pPr algn="l" rtl="0" fontAlgn="b"/>
                      <a:r>
                        <a:rPr lang="en-US" sz="1500" b="0" i="0" u="none" strike="noStrike" baseline="0" dirty="0">
                          <a:solidFill>
                            <a:srgbClr val="000000"/>
                          </a:solidFill>
                          <a:latin typeface="Calibri"/>
                        </a:rPr>
                        <a:t>   </a:t>
                      </a:r>
                      <a:r>
                        <a:rPr lang="en-US" sz="1500" b="0" i="0" u="none" strike="noStrike" dirty="0">
                          <a:solidFill>
                            <a:srgbClr val="000000"/>
                          </a:solidFill>
                          <a:latin typeface="Calibri"/>
                        </a:rPr>
                        <a:t>Operating revenues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3,730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4,703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1666">
                <a:tc>
                  <a:txBody>
                    <a:bodyPr/>
                    <a:lstStyle/>
                    <a:p>
                      <a:pPr algn="l" rtl="0" fontAlgn="b"/>
                      <a:r>
                        <a:rPr lang="en-US" sz="1500" b="0" i="0" u="none" strike="noStrike" dirty="0">
                          <a:solidFill>
                            <a:srgbClr val="000000"/>
                          </a:solidFill>
                          <a:latin typeface="Calibri"/>
                        </a:rPr>
                        <a:t>   Expenditure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dirty="0"/>
                        <a:t>2,503</a:t>
                      </a:r>
                      <a:endParaRPr lang="en-US" sz="150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2,899</a:t>
                      </a: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1666">
                <a:tc>
                  <a:txBody>
                    <a:bodyPr/>
                    <a:lstStyle/>
                    <a:p>
                      <a:pPr algn="l" rtl="0" fontAlgn="b"/>
                      <a:r>
                        <a:rPr lang="en-US" sz="1500" b="1" i="0" u="none" strike="noStrike" dirty="0">
                          <a:solidFill>
                            <a:srgbClr val="000000"/>
                          </a:solidFill>
                          <a:latin typeface="Calibri"/>
                        </a:rPr>
                        <a:t>EBITDA </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r" defTabSz="914400" rtl="0" eaLnBrk="1" fontAlgn="b" latinLnBrk="0" hangingPunct="1">
                        <a:spcBef>
                          <a:spcPts val="0"/>
                        </a:spcBef>
                        <a:spcAft>
                          <a:spcPts val="0"/>
                        </a:spcAft>
                      </a:pPr>
                      <a:endParaRPr lang="en-US" sz="1500" b="1" i="0" u="none" strike="noStrike" kern="1200" dirty="0">
                        <a:solidFill>
                          <a:srgbClr val="000000"/>
                        </a:solidFill>
                        <a:latin typeface="Calibri"/>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457200" marR="0" lvl="1" algn="r" defTabSz="755477" rtl="0" eaLnBrk="1" fontAlgn="b" latinLnBrk="0" hangingPunct="1">
                        <a:spcBef>
                          <a:spcPts val="0"/>
                        </a:spcBef>
                        <a:spcAft>
                          <a:spcPts val="0"/>
                        </a:spcAft>
                      </a:pPr>
                      <a:r>
                        <a:rPr lang="en-US" sz="1500" b="1" dirty="0"/>
                        <a:t>1,227</a:t>
                      </a:r>
                      <a:endParaRPr lang="en-US" sz="1500" b="1"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algn="r" defTabSz="755477"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1,804</a:t>
                      </a:r>
                    </a:p>
                  </a:txBody>
                  <a:tcPr marL="12688" marR="12688" marT="12688" marB="0" anchor="ctr">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6782">
                <a:tc>
                  <a:txBody>
                    <a:bodyPr/>
                    <a:lstStyle/>
                    <a:p>
                      <a:pPr marL="0" marR="0" indent="0" algn="l" defTabSz="755477"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latin typeface="Calibri"/>
                          <a:ea typeface="+mn-ea"/>
                          <a:cs typeface="+mn-cs"/>
                        </a:rPr>
                        <a:t>EBITDA  margin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marR="0" lvl="1" indent="0" algn="r" defTabSz="755477"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32.9</a:t>
                      </a:r>
                    </a:p>
                  </a:txBody>
                  <a:tcPr marL="12688" marR="12688" marT="12688" marB="0" anchor="ct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indent="0" algn="r" defTabSz="755477"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38.4</a:t>
                      </a:r>
                    </a:p>
                  </a:txBody>
                  <a:tcPr marL="12688" marR="12688" marT="12688" marB="0" anchor="ct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6782">
                <a:tc>
                  <a:txBody>
                    <a:bodyPr/>
                    <a:lstStyle/>
                    <a:p>
                      <a:pPr algn="l" rtl="0" fontAlgn="b"/>
                      <a:r>
                        <a:rPr lang="en-US" sz="1500" b="0" i="0" u="none" strike="noStrike" dirty="0">
                          <a:solidFill>
                            <a:srgbClr val="000000"/>
                          </a:solidFill>
                          <a:latin typeface="Calibri"/>
                        </a:rPr>
                        <a:t>   Other income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mn-lt"/>
                          <a:ea typeface="+mn-ea"/>
                          <a:cs typeface="+mn-cs"/>
                        </a:rPr>
                        <a:t>90</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mn-lt"/>
                          <a:ea typeface="+mn-ea"/>
                          <a:cs typeface="+mn-cs"/>
                        </a:rPr>
                        <a:t>43</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666">
                <a:tc>
                  <a:txBody>
                    <a:bodyPr/>
                    <a:lstStyle/>
                    <a:p>
                      <a:pPr algn="l" rtl="0" fontAlgn="b"/>
                      <a:r>
                        <a:rPr lang="en-US" sz="1500" b="0" i="0" u="none" strike="noStrike" dirty="0">
                          <a:solidFill>
                            <a:srgbClr val="000000"/>
                          </a:solidFill>
                          <a:latin typeface="Calibri"/>
                        </a:rPr>
                        <a:t>   Depreciation </a:t>
                      </a:r>
                      <a:r>
                        <a:rPr lang="en-US" sz="1500" b="0" i="0" u="none" strike="noStrike" dirty="0">
                          <a:solidFill>
                            <a:srgbClr val="000000"/>
                          </a:solidFill>
                          <a:latin typeface="+mn-lt"/>
                        </a:rPr>
                        <a:t>and amortization</a:t>
                      </a:r>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dirty="0"/>
                        <a:t>1,072</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1,166</a:t>
                      </a: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1666">
                <a:tc>
                  <a:txBody>
                    <a:bodyPr/>
                    <a:lstStyle/>
                    <a:p>
                      <a:pPr algn="l" rtl="0" fontAlgn="b"/>
                      <a:r>
                        <a:rPr lang="en-US" sz="1500" b="0" i="0" u="none" strike="noStrike" dirty="0">
                          <a:solidFill>
                            <a:srgbClr val="000000"/>
                          </a:solidFill>
                          <a:latin typeface="Calibri"/>
                        </a:rPr>
                        <a:t>   Finance cost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710</a:t>
                      </a:r>
                    </a:p>
                  </a:txBody>
                  <a:tcPr marL="12688" marR="12688" marT="12688"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654</a:t>
                      </a:r>
                    </a:p>
                  </a:txBody>
                  <a:tcPr marL="12688" marR="12688" marT="12688"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1666">
                <a:tc>
                  <a:txBody>
                    <a:bodyPr/>
                    <a:lstStyle/>
                    <a:p>
                      <a:pPr algn="l" rtl="0" fontAlgn="b"/>
                      <a:r>
                        <a:rPr lang="en-US" sz="1500" dirty="0"/>
                        <a:t>   Exceptional items</a:t>
                      </a:r>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296">
                <a:tc>
                  <a:txBody>
                    <a:bodyPr/>
                    <a:lstStyle/>
                    <a:p>
                      <a:pPr algn="l" rtl="0" fontAlgn="b"/>
                      <a:r>
                        <a:rPr lang="en-US" sz="1500" b="1" i="0" u="none" strike="noStrike" dirty="0">
                          <a:solidFill>
                            <a:srgbClr val="000000"/>
                          </a:solidFill>
                          <a:latin typeface="Calibri"/>
                        </a:rPr>
                        <a:t>Profit / (Loss) before tax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b="1" kern="1200" dirty="0">
                          <a:solidFill>
                            <a:schemeClr val="tx1"/>
                          </a:solidFill>
                          <a:latin typeface="Calibri" panose="020F0502020204030204" pitchFamily="34" charset="0"/>
                          <a:ea typeface="+mn-ea"/>
                          <a:cs typeface="+mn-cs"/>
                        </a:rPr>
                        <a:t>(465)</a:t>
                      </a:r>
                    </a:p>
                  </a:txBody>
                  <a:tcPr marL="12688" marR="12688" marT="12688"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b="1" kern="1200" dirty="0">
                          <a:solidFill>
                            <a:schemeClr val="tx1"/>
                          </a:solidFill>
                          <a:latin typeface="+mn-lt"/>
                          <a:ea typeface="+mn-ea"/>
                          <a:cs typeface="+mn-cs"/>
                        </a:rPr>
                        <a:t>28</a:t>
                      </a:r>
                      <a:endParaRPr lang="en-US" sz="1500" b="1"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2518">
                <a:tc>
                  <a:txBody>
                    <a:bodyPr/>
                    <a:lstStyle/>
                    <a:p>
                      <a:pPr marL="0" algn="l" defTabSz="755477" rtl="0" eaLnBrk="1" fontAlgn="b" latinLnBrk="0" hangingPunct="1"/>
                      <a:r>
                        <a:rPr lang="en-US" sz="1500" b="0" i="0" u="none" strike="noStrike" kern="1200" dirty="0">
                          <a:solidFill>
                            <a:srgbClr val="000000"/>
                          </a:solidFill>
                          <a:latin typeface="Calibri"/>
                          <a:ea typeface="+mn-ea"/>
                          <a:cs typeface="+mn-cs"/>
                        </a:rPr>
                        <a:t>  </a:t>
                      </a:r>
                      <a:r>
                        <a:rPr lang="en-US" sz="1500" b="0" i="0" u="none" strike="noStrike" kern="1200" baseline="0" dirty="0">
                          <a:solidFill>
                            <a:srgbClr val="000000"/>
                          </a:solidFill>
                          <a:latin typeface="Calibri"/>
                          <a:ea typeface="+mn-ea"/>
                          <a:cs typeface="+mn-cs"/>
                        </a:rPr>
                        <a:t> </a:t>
                      </a:r>
                      <a:r>
                        <a:rPr lang="en-US" sz="1500" b="0" i="0" u="none" strike="noStrike" kern="1200" dirty="0">
                          <a:solidFill>
                            <a:srgbClr val="000000"/>
                          </a:solidFill>
                          <a:latin typeface="Calibri"/>
                          <a:ea typeface="+mn-ea"/>
                          <a:cs typeface="+mn-cs"/>
                        </a:rPr>
                        <a:t>Tax</a:t>
                      </a:r>
                      <a:r>
                        <a:rPr lang="en-US" sz="1500" b="0" i="0" u="none" strike="noStrike" kern="1200" baseline="0" dirty="0">
                          <a:solidFill>
                            <a:srgbClr val="000000"/>
                          </a:solidFill>
                          <a:latin typeface="Calibri"/>
                          <a:ea typeface="+mn-ea"/>
                          <a:cs typeface="+mn-cs"/>
                        </a:rPr>
                        <a:t> expense:</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0193">
                <a:tc>
                  <a:txBody>
                    <a:bodyPr/>
                    <a:lstStyle/>
                    <a:p>
                      <a:pPr marL="0" algn="l" defTabSz="755477" rtl="0" eaLnBrk="1" fontAlgn="b" latinLnBrk="0" hangingPunct="1"/>
                      <a:r>
                        <a:rPr lang="en-IN" sz="1500" b="0" i="0" u="none" strike="noStrike" kern="1200" dirty="0">
                          <a:solidFill>
                            <a:srgbClr val="000000"/>
                          </a:solidFill>
                          <a:latin typeface="Calibri"/>
                          <a:ea typeface="+mn-ea"/>
                          <a:cs typeface="+mn-cs"/>
                        </a:rPr>
                        <a:t>-     Current Tax</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2518">
                <a:tc>
                  <a:txBody>
                    <a:bodyPr/>
                    <a:lstStyle/>
                    <a:p>
                      <a:pPr marL="0" algn="l" defTabSz="755477" rtl="0" eaLnBrk="1" fontAlgn="b" latinLnBrk="0" hangingPunct="1"/>
                      <a:r>
                        <a:rPr lang="en-IN" sz="1500" b="0" i="0" u="none" strike="noStrike" kern="1200" dirty="0">
                          <a:solidFill>
                            <a:srgbClr val="000000"/>
                          </a:solidFill>
                          <a:latin typeface="Calibri"/>
                          <a:ea typeface="+mn-ea"/>
                          <a:cs typeface="+mn-cs"/>
                        </a:rPr>
                        <a:t>-     Deferred Tax</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56</a:t>
                      </a: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2518">
                <a:tc>
                  <a:txBody>
                    <a:bodyPr/>
                    <a:lstStyle/>
                    <a:p>
                      <a:pPr algn="l" rtl="0" fontAlgn="b"/>
                      <a:r>
                        <a:rPr lang="en-US" sz="1500" b="1" i="0" u="none" strike="noStrike" dirty="0">
                          <a:solidFill>
                            <a:srgbClr val="000000"/>
                          </a:solidFill>
                          <a:latin typeface="Calibri"/>
                        </a:rPr>
                        <a:t>Net Profit / (Loss) for the period </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lvl="1" algn="r" rtl="0" fontAlgn="b"/>
                      <a:r>
                        <a:rPr lang="en-US" sz="1500" b="1" kern="1200" dirty="0">
                          <a:solidFill>
                            <a:schemeClr val="tx1"/>
                          </a:solidFill>
                          <a:latin typeface="Calibri" panose="020F0502020204030204" pitchFamily="34" charset="0"/>
                          <a:ea typeface="+mn-ea"/>
                          <a:cs typeface="+mn-cs"/>
                        </a:rPr>
                        <a:t>(465)</a:t>
                      </a:r>
                    </a:p>
                  </a:txBody>
                  <a:tcPr marL="12688" marR="12688" marT="12688" marB="0" anchor="ctr">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lvl="1" algn="r" rtl="0" fontAlgn="b"/>
                      <a:r>
                        <a:rPr lang="en-US" sz="1500" b="1" kern="1200" dirty="0">
                          <a:solidFill>
                            <a:schemeClr val="tx1"/>
                          </a:solidFill>
                          <a:latin typeface="Calibri" panose="020F0502020204030204" pitchFamily="34" charset="0"/>
                          <a:ea typeface="+mn-ea"/>
                          <a:cs typeface="+mn-cs"/>
                        </a:rPr>
                        <a:t>(28)</a:t>
                      </a:r>
                    </a:p>
                  </a:txBody>
                  <a:tcPr marL="12688" marR="12688" marT="12688" marB="0" anchor="ctr">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a:extLst>
              <a:ext uri="{FF2B5EF4-FFF2-40B4-BE49-F238E27FC236}">
                <a16:creationId xmlns:a16="http://schemas.microsoft.com/office/drawing/2014/main" id="{4D56A5A7-24C2-FA6A-99D6-D3ABCC1BA1B4}"/>
              </a:ext>
            </a:extLst>
          </p:cNvPr>
          <p:cNvSpPr txBox="1"/>
          <p:nvPr/>
        </p:nvSpPr>
        <p:spPr>
          <a:xfrm>
            <a:off x="0" y="6395146"/>
            <a:ext cx="11197884" cy="253916"/>
          </a:xfrm>
          <a:prstGeom prst="rect">
            <a:avLst/>
          </a:prstGeom>
          <a:noFill/>
        </p:spPr>
        <p:txBody>
          <a:bodyPr wrap="square" rtlCol="0">
            <a:spAutoFit/>
          </a:bodyPr>
          <a:lstStyle/>
          <a:p>
            <a:r>
              <a:rPr lang="en-US" sz="1050" dirty="0"/>
              <a:t>Note: 1) Numbers in the table may not add up due to rounding-off. 2) Previous year figures have been regrouped wherever necessary. </a:t>
            </a:r>
            <a:r>
              <a:rPr lang="en-US" sz="1050" dirty="0">
                <a:solidFill>
                  <a:srgbClr val="000000"/>
                </a:solidFill>
                <a:latin typeface="Calibri" panose="020F0502020204030204" pitchFamily="34" charset="0"/>
              </a:rPr>
              <a:t> </a:t>
            </a:r>
          </a:p>
        </p:txBody>
      </p:sp>
      <p:graphicFrame>
        <p:nvGraphicFramePr>
          <p:cNvPr id="5" name="Chart 4">
            <a:extLst>
              <a:ext uri="{FF2B5EF4-FFF2-40B4-BE49-F238E27FC236}">
                <a16:creationId xmlns:a16="http://schemas.microsoft.com/office/drawing/2014/main" id="{9C986886-135B-E8FA-B40A-7C8A41A88CC6}"/>
              </a:ext>
            </a:extLst>
          </p:cNvPr>
          <p:cNvGraphicFramePr/>
          <p:nvPr>
            <p:extLst>
              <p:ext uri="{D42A27DB-BD31-4B8C-83A1-F6EECF244321}">
                <p14:modId xmlns:p14="http://schemas.microsoft.com/office/powerpoint/2010/main" val="2129977763"/>
              </p:ext>
            </p:extLst>
          </p:nvPr>
        </p:nvGraphicFramePr>
        <p:xfrm>
          <a:off x="7645400" y="1692041"/>
          <a:ext cx="4361834" cy="3849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99A4DF5-A5C3-80B3-39E8-E4B66817A5CD}"/>
              </a:ext>
            </a:extLst>
          </p:cNvPr>
          <p:cNvSpPr txBox="1"/>
          <p:nvPr/>
        </p:nvSpPr>
        <p:spPr>
          <a:xfrm>
            <a:off x="7742597" y="1651545"/>
            <a:ext cx="2448607" cy="31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Lato Light" panose="020F0302020204030203"/>
              </a:rPr>
              <a:t>Operating revenues break-up (Rs. </a:t>
            </a:r>
            <a:r>
              <a:rPr lang="en-US" sz="1400" dirty="0" err="1">
                <a:solidFill>
                  <a:schemeClr val="tx1">
                    <a:lumMod val="75000"/>
                    <a:lumOff val="25000"/>
                  </a:schemeClr>
                </a:solidFill>
                <a:latin typeface="Lato Light" panose="020F0302020204030203"/>
              </a:rPr>
              <a:t>Mn</a:t>
            </a:r>
            <a:r>
              <a:rPr lang="en-US" sz="1400" dirty="0">
                <a:solidFill>
                  <a:schemeClr val="tx1">
                    <a:lumMod val="75000"/>
                    <a:lumOff val="25000"/>
                  </a:schemeClr>
                </a:solidFill>
                <a:latin typeface="Lato Light" panose="020F0302020204030203"/>
              </a:rPr>
              <a:t>.)</a:t>
            </a:r>
          </a:p>
        </p:txBody>
      </p:sp>
      <p:sp>
        <p:nvSpPr>
          <p:cNvPr id="7" name="TextBox 6">
            <a:extLst>
              <a:ext uri="{FF2B5EF4-FFF2-40B4-BE49-F238E27FC236}">
                <a16:creationId xmlns:a16="http://schemas.microsoft.com/office/drawing/2014/main" id="{F0E62D85-A65D-D1E3-4722-19353494ECCD}"/>
              </a:ext>
            </a:extLst>
          </p:cNvPr>
          <p:cNvSpPr txBox="1"/>
          <p:nvPr/>
        </p:nvSpPr>
        <p:spPr>
          <a:xfrm>
            <a:off x="8329885" y="5110472"/>
            <a:ext cx="1326329" cy="307777"/>
          </a:xfrm>
          <a:prstGeom prst="rect">
            <a:avLst/>
          </a:prstGeom>
          <a:noFill/>
        </p:spPr>
        <p:txBody>
          <a:bodyPr wrap="square" rtlCol="0">
            <a:spAutoFit/>
          </a:bodyPr>
          <a:lstStyle/>
          <a:p>
            <a:pPr algn="ctr"/>
            <a:r>
              <a:rPr lang="en-US" sz="1400" dirty="0">
                <a:solidFill>
                  <a:schemeClr val="tx1">
                    <a:lumMod val="75000"/>
                    <a:lumOff val="25000"/>
                  </a:schemeClr>
                </a:solidFill>
                <a:latin typeface="Lato Light" panose="020F0302020204030203"/>
              </a:rPr>
              <a:t>3Q FY2025</a:t>
            </a:r>
          </a:p>
        </p:txBody>
      </p:sp>
      <p:sp>
        <p:nvSpPr>
          <p:cNvPr id="8" name="Slide Number Placeholder 7">
            <a:extLst>
              <a:ext uri="{FF2B5EF4-FFF2-40B4-BE49-F238E27FC236}">
                <a16:creationId xmlns:a16="http://schemas.microsoft.com/office/drawing/2014/main" id="{28677C8E-1F54-A9F6-FCF0-EF28CCEAAAFC}"/>
              </a:ext>
            </a:extLst>
          </p:cNvPr>
          <p:cNvSpPr>
            <a:spLocks noGrp="1"/>
          </p:cNvSpPr>
          <p:nvPr>
            <p:ph type="sldNum" sz="quarter" idx="12"/>
          </p:nvPr>
        </p:nvSpPr>
        <p:spPr/>
        <p:txBody>
          <a:bodyPr/>
          <a:lstStyle/>
          <a:p>
            <a:fld id="{C7B9B95D-F2CB-4CF3-B3AD-796D80689AB1}" type="slidenum">
              <a:rPr lang="en-IN" smtClean="0"/>
              <a:t>12</a:t>
            </a:fld>
            <a:endParaRPr lang="en-IN"/>
          </a:p>
        </p:txBody>
      </p:sp>
    </p:spTree>
    <p:extLst>
      <p:ext uri="{BB962C8B-B14F-4D97-AF65-F5344CB8AC3E}">
        <p14:creationId xmlns:p14="http://schemas.microsoft.com/office/powerpoint/2010/main" val="180296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ABF-EEE8-1089-F5C6-2074DBFB7413}"/>
              </a:ext>
            </a:extLst>
          </p:cNvPr>
          <p:cNvSpPr txBox="1">
            <a:spLocks/>
          </p:cNvSpPr>
          <p:nvPr/>
        </p:nvSpPr>
        <p:spPr>
          <a:xfrm>
            <a:off x="3454400" y="3025775"/>
            <a:ext cx="6096000" cy="990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5400" b="1" dirty="0"/>
              <a:t>FY24 Financials</a:t>
            </a:r>
          </a:p>
        </p:txBody>
      </p:sp>
      <p:sp>
        <p:nvSpPr>
          <p:cNvPr id="3" name="Slide Number Placeholder 2">
            <a:extLst>
              <a:ext uri="{FF2B5EF4-FFF2-40B4-BE49-F238E27FC236}">
                <a16:creationId xmlns:a16="http://schemas.microsoft.com/office/drawing/2014/main" id="{C9D46625-34E8-6C76-4328-E28EF93667C7}"/>
              </a:ext>
            </a:extLst>
          </p:cNvPr>
          <p:cNvSpPr>
            <a:spLocks noGrp="1"/>
          </p:cNvSpPr>
          <p:nvPr>
            <p:ph type="sldNum" sz="quarter" idx="12"/>
          </p:nvPr>
        </p:nvSpPr>
        <p:spPr/>
        <p:txBody>
          <a:bodyPr/>
          <a:lstStyle/>
          <a:p>
            <a:fld id="{C7B9B95D-F2CB-4CF3-B3AD-796D80689AB1}" type="slidenum">
              <a:rPr lang="en-IN" smtClean="0"/>
              <a:t>13</a:t>
            </a:fld>
            <a:endParaRPr lang="en-IN" dirty="0"/>
          </a:p>
        </p:txBody>
      </p:sp>
    </p:spTree>
    <p:extLst>
      <p:ext uri="{BB962C8B-B14F-4D97-AF65-F5344CB8AC3E}">
        <p14:creationId xmlns:p14="http://schemas.microsoft.com/office/powerpoint/2010/main" val="298617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63E4-AF2F-3B0C-2C5C-F0F162320484}"/>
              </a:ext>
            </a:extLst>
          </p:cNvPr>
          <p:cNvSpPr txBox="1">
            <a:spLocks/>
          </p:cNvSpPr>
          <p:nvPr/>
        </p:nvSpPr>
        <p:spPr>
          <a:xfrm>
            <a:off x="0" y="25758"/>
            <a:ext cx="4826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Annual performance metrics</a:t>
            </a:r>
            <a:endParaRPr lang="en-US" dirty="0"/>
          </a:p>
        </p:txBody>
      </p:sp>
      <p:sp>
        <p:nvSpPr>
          <p:cNvPr id="3" name="Bent-Up Arrow 6">
            <a:extLst>
              <a:ext uri="{FF2B5EF4-FFF2-40B4-BE49-F238E27FC236}">
                <a16:creationId xmlns:a16="http://schemas.microsoft.com/office/drawing/2014/main" id="{1A3E5CDF-F3C1-9CB1-EDEA-EE92C5FDD433}"/>
              </a:ext>
            </a:extLst>
          </p:cNvPr>
          <p:cNvSpPr/>
          <p:nvPr/>
        </p:nvSpPr>
        <p:spPr>
          <a:xfrm rot="5400000">
            <a:off x="582161" y="2030740"/>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a:extLst>
              <a:ext uri="{FF2B5EF4-FFF2-40B4-BE49-F238E27FC236}">
                <a16:creationId xmlns:a16="http://schemas.microsoft.com/office/drawing/2014/main" id="{8BB58A2F-9A6D-E82F-9E27-2C217C28BA05}"/>
              </a:ext>
            </a:extLst>
          </p:cNvPr>
          <p:cNvSpPr/>
          <p:nvPr/>
        </p:nvSpPr>
        <p:spPr>
          <a:xfrm>
            <a:off x="440011" y="935653"/>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Subscription revenues </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spcBef>
                <a:spcPts val="0"/>
              </a:spcBef>
              <a:spcAft>
                <a:spcPts val="0"/>
              </a:spcAft>
            </a:pPr>
            <a:r>
              <a:rPr lang="en-IN" sz="1400" dirty="0">
                <a:solidFill>
                  <a:sysClr val="windowText" lastClr="000000"/>
                </a:solidFill>
                <a:latin typeface="Lato Light" panose="020F0302020204030203"/>
              </a:rPr>
              <a:t>Rs. 14,845 million</a:t>
            </a:r>
            <a:endParaRPr lang="en-IN" sz="1400" dirty="0">
              <a:solidFill>
                <a:sysClr val="windowText" lastClr="000000"/>
              </a:solidFill>
            </a:endParaRPr>
          </a:p>
        </p:txBody>
      </p:sp>
      <p:sp>
        <p:nvSpPr>
          <p:cNvPr id="5" name="TextBox 1">
            <a:extLst>
              <a:ext uri="{FF2B5EF4-FFF2-40B4-BE49-F238E27FC236}">
                <a16:creationId xmlns:a16="http://schemas.microsoft.com/office/drawing/2014/main" id="{82C75390-DE26-6DAA-D50C-C857F63D4E9D}"/>
              </a:ext>
            </a:extLst>
          </p:cNvPr>
          <p:cNvSpPr txBox="1"/>
          <p:nvPr/>
        </p:nvSpPr>
        <p:spPr>
          <a:xfrm>
            <a:off x="7686045" y="5387975"/>
            <a:ext cx="2524836"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dirty="0">
                <a:solidFill>
                  <a:sysClr val="windowText" lastClr="000000"/>
                </a:solidFill>
                <a:latin typeface="Lato Light" panose="020F0302020204030203"/>
              </a:rPr>
              <a:t>EBITDA margin – 40.6%</a:t>
            </a:r>
            <a:endParaRPr lang="en-US" sz="1050" dirty="0">
              <a:solidFill>
                <a:sysClr val="windowText" lastClr="000000"/>
              </a:solidFill>
              <a:latin typeface="Lato Light" panose="020F0302020204030203"/>
            </a:endParaRPr>
          </a:p>
        </p:txBody>
      </p:sp>
      <p:sp>
        <p:nvSpPr>
          <p:cNvPr id="6" name="Bent-Up Arrow 34">
            <a:extLst>
              <a:ext uri="{FF2B5EF4-FFF2-40B4-BE49-F238E27FC236}">
                <a16:creationId xmlns:a16="http://schemas.microsoft.com/office/drawing/2014/main" id="{113213C7-AD12-83DC-7AC9-27F50AF3E116}"/>
              </a:ext>
            </a:extLst>
          </p:cNvPr>
          <p:cNvSpPr/>
          <p:nvPr/>
        </p:nvSpPr>
        <p:spPr>
          <a:xfrm rot="5400000">
            <a:off x="1762938" y="3261654"/>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ent-Up Arrow 36">
            <a:extLst>
              <a:ext uri="{FF2B5EF4-FFF2-40B4-BE49-F238E27FC236}">
                <a16:creationId xmlns:a16="http://schemas.microsoft.com/office/drawing/2014/main" id="{46F6B30F-2034-093E-C0C4-5830BD349340}"/>
              </a:ext>
            </a:extLst>
          </p:cNvPr>
          <p:cNvSpPr/>
          <p:nvPr/>
        </p:nvSpPr>
        <p:spPr>
          <a:xfrm rot="5400000">
            <a:off x="2928309" y="4442016"/>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a:extLst>
              <a:ext uri="{FF2B5EF4-FFF2-40B4-BE49-F238E27FC236}">
                <a16:creationId xmlns:a16="http://schemas.microsoft.com/office/drawing/2014/main" id="{2FFCAC1C-B744-AB70-6E67-F9BC553BE2B6}"/>
              </a:ext>
            </a:extLst>
          </p:cNvPr>
          <p:cNvSpPr/>
          <p:nvPr/>
        </p:nvSpPr>
        <p:spPr>
          <a:xfrm>
            <a:off x="1572258" y="2085246"/>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Operating revenues </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r>
              <a:rPr lang="en-IN" sz="1400" dirty="0">
                <a:solidFill>
                  <a:sysClr val="windowText" lastClr="000000"/>
                </a:solidFill>
                <a:latin typeface="Lato Light" panose="020F0302020204030203"/>
              </a:rPr>
              <a:t>Rs. 18,565 million</a:t>
            </a:r>
            <a:endParaRPr lang="en-IN" sz="1400" dirty="0">
              <a:solidFill>
                <a:sysClr val="windowText" lastClr="000000"/>
              </a:solidFill>
            </a:endParaRPr>
          </a:p>
        </p:txBody>
      </p:sp>
      <p:sp>
        <p:nvSpPr>
          <p:cNvPr id="9" name="Rounded Rectangle 8">
            <a:extLst>
              <a:ext uri="{FF2B5EF4-FFF2-40B4-BE49-F238E27FC236}">
                <a16:creationId xmlns:a16="http://schemas.microsoft.com/office/drawing/2014/main" id="{50CDBDCB-D613-DB55-4DAA-0DB6C3455507}"/>
              </a:ext>
            </a:extLst>
          </p:cNvPr>
          <p:cNvSpPr/>
          <p:nvPr/>
        </p:nvSpPr>
        <p:spPr>
          <a:xfrm>
            <a:off x="2796496" y="3296697"/>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000"/>
            </a:pPr>
            <a:r>
              <a:rPr lang="en-IN" sz="1400" dirty="0">
                <a:solidFill>
                  <a:sysClr val="windowText" lastClr="000000"/>
                </a:solidFill>
                <a:latin typeface="Lato Light" panose="020F0302020204030203"/>
              </a:rPr>
              <a:t>EBITDA</a:t>
            </a:r>
          </a:p>
          <a:p>
            <a:pPr algn="ctr">
              <a:buSzPts val="2000"/>
            </a:pPr>
            <a:endParaRPr lang="en-IN" sz="1400" dirty="0">
              <a:solidFill>
                <a:schemeClr val="tx1"/>
              </a:solidFill>
              <a:latin typeface="Lato Light" panose="020F0302020204030203"/>
            </a:endParaRPr>
          </a:p>
          <a:p>
            <a:pPr algn="ctr">
              <a:buSzPts val="2000"/>
            </a:pPr>
            <a:r>
              <a:rPr lang="en-IN" sz="1400" dirty="0">
                <a:solidFill>
                  <a:sysClr val="windowText" lastClr="000000"/>
                </a:solidFill>
                <a:latin typeface="Lato Light" panose="020F0302020204030203"/>
              </a:rPr>
              <a:t>Rs. 7,537 million</a:t>
            </a:r>
          </a:p>
        </p:txBody>
      </p:sp>
      <p:sp>
        <p:nvSpPr>
          <p:cNvPr id="10" name="Rounded Rectangle 9">
            <a:extLst>
              <a:ext uri="{FF2B5EF4-FFF2-40B4-BE49-F238E27FC236}">
                <a16:creationId xmlns:a16="http://schemas.microsoft.com/office/drawing/2014/main" id="{60965275-A934-A5A2-9AFE-D4A7EECDB966}"/>
              </a:ext>
            </a:extLst>
          </p:cNvPr>
          <p:cNvSpPr/>
          <p:nvPr/>
        </p:nvSpPr>
        <p:spPr>
          <a:xfrm>
            <a:off x="3932056" y="4549092"/>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000"/>
            </a:pPr>
            <a:r>
              <a:rPr lang="en-IN" sz="1400" dirty="0">
                <a:solidFill>
                  <a:sysClr val="windowText" lastClr="000000"/>
                </a:solidFill>
                <a:latin typeface="Lato Light" panose="020F0302020204030203"/>
              </a:rPr>
              <a:t>EBITDA Margin</a:t>
            </a:r>
            <a:endParaRPr lang="en-IN" sz="1400" baseline="30000" dirty="0">
              <a:solidFill>
                <a:sysClr val="windowText" lastClr="000000"/>
              </a:solidFill>
              <a:latin typeface="Lato Light" panose="020F0302020204030203"/>
            </a:endParaRPr>
          </a:p>
          <a:p>
            <a:pPr algn="ctr">
              <a:buSzPts val="2000"/>
            </a:pPr>
            <a:endParaRPr lang="en-IN" sz="1400" dirty="0">
              <a:solidFill>
                <a:schemeClr val="tx1"/>
              </a:solidFill>
              <a:latin typeface="Lato Light" panose="020F0302020204030203"/>
            </a:endParaRPr>
          </a:p>
          <a:p>
            <a:pPr algn="ctr">
              <a:spcBef>
                <a:spcPts val="0"/>
              </a:spcBef>
              <a:spcAft>
                <a:spcPts val="0"/>
              </a:spcAft>
              <a:buClrTx/>
              <a:buSzPts val="2000"/>
            </a:pPr>
            <a:r>
              <a:rPr lang="en-IN" sz="1400" dirty="0">
                <a:solidFill>
                  <a:sysClr val="windowText" lastClr="000000"/>
                </a:solidFill>
                <a:latin typeface="Lato Light" panose="020F0302020204030203"/>
              </a:rPr>
              <a:t>40.6%</a:t>
            </a:r>
          </a:p>
        </p:txBody>
      </p:sp>
      <p:graphicFrame>
        <p:nvGraphicFramePr>
          <p:cNvPr id="11" name="Chart 10">
            <a:extLst>
              <a:ext uri="{FF2B5EF4-FFF2-40B4-BE49-F238E27FC236}">
                <a16:creationId xmlns:a16="http://schemas.microsoft.com/office/drawing/2014/main" id="{170DB728-E98D-04FA-D93E-D4378DD55642}"/>
              </a:ext>
            </a:extLst>
          </p:cNvPr>
          <p:cNvGraphicFramePr/>
          <p:nvPr>
            <p:extLst>
              <p:ext uri="{D42A27DB-BD31-4B8C-83A1-F6EECF244321}">
                <p14:modId xmlns:p14="http://schemas.microsoft.com/office/powerpoint/2010/main" val="3319674455"/>
              </p:ext>
            </p:extLst>
          </p:nvPr>
        </p:nvGraphicFramePr>
        <p:xfrm>
          <a:off x="6729847" y="935653"/>
          <a:ext cx="5157502" cy="22695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E0E22097-148C-658F-0D9A-9195A99BC33F}"/>
              </a:ext>
            </a:extLst>
          </p:cNvPr>
          <p:cNvGraphicFramePr/>
          <p:nvPr>
            <p:extLst>
              <p:ext uri="{D42A27DB-BD31-4B8C-83A1-F6EECF244321}">
                <p14:modId xmlns:p14="http://schemas.microsoft.com/office/powerpoint/2010/main" val="3160366983"/>
              </p:ext>
            </p:extLst>
          </p:nvPr>
        </p:nvGraphicFramePr>
        <p:xfrm>
          <a:off x="6798087" y="3003014"/>
          <a:ext cx="5127373" cy="231588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D36B5FBB-0B90-47B4-A5E8-AC54AF9A4932}"/>
              </a:ext>
            </a:extLst>
          </p:cNvPr>
          <p:cNvSpPr txBox="1"/>
          <p:nvPr/>
        </p:nvSpPr>
        <p:spPr>
          <a:xfrm>
            <a:off x="7427270" y="739775"/>
            <a:ext cx="2327991"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dirty="0">
                <a:solidFill>
                  <a:sysClr val="windowText" lastClr="000000"/>
                </a:solidFill>
                <a:latin typeface="Lato Light" panose="020F0302020204030203"/>
              </a:rPr>
              <a:t>P&amp;L structure – FY24</a:t>
            </a:r>
          </a:p>
        </p:txBody>
      </p:sp>
      <p:sp>
        <p:nvSpPr>
          <p:cNvPr id="15" name="Slide Number Placeholder 14">
            <a:extLst>
              <a:ext uri="{FF2B5EF4-FFF2-40B4-BE49-F238E27FC236}">
                <a16:creationId xmlns:a16="http://schemas.microsoft.com/office/drawing/2014/main" id="{548B8FD0-EE51-D7E8-7FF3-B86A0DE471E2}"/>
              </a:ext>
            </a:extLst>
          </p:cNvPr>
          <p:cNvSpPr>
            <a:spLocks noGrp="1"/>
          </p:cNvSpPr>
          <p:nvPr>
            <p:ph type="sldNum" sz="quarter" idx="12"/>
          </p:nvPr>
        </p:nvSpPr>
        <p:spPr/>
        <p:txBody>
          <a:bodyPr/>
          <a:lstStyle/>
          <a:p>
            <a:fld id="{C7B9B95D-F2CB-4CF3-B3AD-796D80689AB1}" type="slidenum">
              <a:rPr lang="en-IN" smtClean="0"/>
              <a:t>14</a:t>
            </a:fld>
            <a:endParaRPr lang="en-IN"/>
          </a:p>
        </p:txBody>
      </p:sp>
    </p:spTree>
    <p:extLst>
      <p:ext uri="{BB962C8B-B14F-4D97-AF65-F5344CB8AC3E}">
        <p14:creationId xmlns:p14="http://schemas.microsoft.com/office/powerpoint/2010/main" val="198263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19A5-25CE-AEA9-F2A9-A3BF484FF530}"/>
              </a:ext>
            </a:extLst>
          </p:cNvPr>
          <p:cNvSpPr txBox="1">
            <a:spLocks/>
          </p:cNvSpPr>
          <p:nvPr/>
        </p:nvSpPr>
        <p:spPr>
          <a:xfrm>
            <a:off x="0" y="0"/>
            <a:ext cx="62738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lvl="0" algn="ctr"/>
            <a:r>
              <a:rPr lang="en-US" sz="2700" b="1" dirty="0">
                <a:latin typeface="Lato Bold" panose="020F0802020204030203" pitchFamily="34" charset="0"/>
                <a:ea typeface="+mn-ea"/>
                <a:cs typeface="+mn-cs"/>
              </a:rPr>
              <a:t>Summarized consolidated P&amp;L- Annual</a:t>
            </a:r>
          </a:p>
        </p:txBody>
      </p:sp>
      <p:graphicFrame>
        <p:nvGraphicFramePr>
          <p:cNvPr id="3" name="Table 2">
            <a:extLst>
              <a:ext uri="{FF2B5EF4-FFF2-40B4-BE49-F238E27FC236}">
                <a16:creationId xmlns:a16="http://schemas.microsoft.com/office/drawing/2014/main" id="{7A898261-A439-DBAC-1A94-60C53DC65C5F}"/>
              </a:ext>
            </a:extLst>
          </p:cNvPr>
          <p:cNvGraphicFramePr>
            <a:graphicFrameLocks noGrp="1"/>
          </p:cNvGraphicFramePr>
          <p:nvPr>
            <p:extLst>
              <p:ext uri="{D42A27DB-BD31-4B8C-83A1-F6EECF244321}">
                <p14:modId xmlns:p14="http://schemas.microsoft.com/office/powerpoint/2010/main" val="2532514313"/>
              </p:ext>
            </p:extLst>
          </p:nvPr>
        </p:nvGraphicFramePr>
        <p:xfrm>
          <a:off x="536262" y="1029058"/>
          <a:ext cx="5905476" cy="5221618"/>
        </p:xfrm>
        <a:graphic>
          <a:graphicData uri="http://schemas.openxmlformats.org/drawingml/2006/table">
            <a:tbl>
              <a:tblPr/>
              <a:tblGrid>
                <a:gridCol w="3360011">
                  <a:extLst>
                    <a:ext uri="{9D8B030D-6E8A-4147-A177-3AD203B41FA5}">
                      <a16:colId xmlns:a16="http://schemas.microsoft.com/office/drawing/2014/main" val="20000"/>
                    </a:ext>
                  </a:extLst>
                </a:gridCol>
                <a:gridCol w="101819">
                  <a:extLst>
                    <a:ext uri="{9D8B030D-6E8A-4147-A177-3AD203B41FA5}">
                      <a16:colId xmlns:a16="http://schemas.microsoft.com/office/drawing/2014/main" val="20001"/>
                    </a:ext>
                  </a:extLst>
                </a:gridCol>
                <a:gridCol w="1221823">
                  <a:extLst>
                    <a:ext uri="{9D8B030D-6E8A-4147-A177-3AD203B41FA5}">
                      <a16:colId xmlns:a16="http://schemas.microsoft.com/office/drawing/2014/main" val="20002"/>
                    </a:ext>
                  </a:extLst>
                </a:gridCol>
                <a:gridCol w="1221823">
                  <a:extLst>
                    <a:ext uri="{9D8B030D-6E8A-4147-A177-3AD203B41FA5}">
                      <a16:colId xmlns:a16="http://schemas.microsoft.com/office/drawing/2014/main" val="20003"/>
                    </a:ext>
                  </a:extLst>
                </a:gridCol>
              </a:tblGrid>
              <a:tr h="564007">
                <a:tc>
                  <a:txBody>
                    <a:bodyPr/>
                    <a:lstStyle/>
                    <a:p>
                      <a:pPr algn="l" rtl="0" fontAlgn="b"/>
                      <a:r>
                        <a:rPr lang="en-US" sz="1500" b="1" i="0" u="none" strike="noStrike" dirty="0">
                          <a:solidFill>
                            <a:srgbClr val="000000"/>
                          </a:solidFill>
                          <a:latin typeface="Calibri"/>
                        </a:rPr>
                        <a:t>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Year</a:t>
                      </a:r>
                    </a:p>
                    <a:p>
                      <a:pPr algn="r" rtl="0" fontAlgn="b"/>
                      <a:r>
                        <a:rPr lang="en-US" sz="1500" b="1" i="0" u="none" strike="noStrike" dirty="0">
                          <a:solidFill>
                            <a:srgbClr val="000000"/>
                          </a:solidFill>
                          <a:latin typeface="Calibri"/>
                        </a:rPr>
                        <a:t> ended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Year</a:t>
                      </a:r>
                    </a:p>
                    <a:p>
                      <a:pPr algn="r" rtl="0" fontAlgn="b"/>
                      <a:r>
                        <a:rPr lang="en-US" sz="1500" b="1" i="0" u="none" strike="noStrike" dirty="0">
                          <a:solidFill>
                            <a:srgbClr val="000000"/>
                          </a:solidFill>
                          <a:latin typeface="Calibri"/>
                        </a:rPr>
                        <a:t> ended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873">
                <a:tc>
                  <a:txBody>
                    <a:bodyPr/>
                    <a:lstStyle/>
                    <a:p>
                      <a:pPr algn="l" rtl="0" fontAlgn="b"/>
                      <a:r>
                        <a:rPr lang="en-US" sz="1500" b="1" i="0" u="none" strike="noStrike" dirty="0" err="1">
                          <a:solidFill>
                            <a:srgbClr val="000000"/>
                          </a:solidFill>
                          <a:latin typeface="Calibri"/>
                        </a:rPr>
                        <a:t>Rs</a:t>
                      </a:r>
                      <a:r>
                        <a:rPr lang="en-US" sz="1500" b="1" i="0" u="none" strike="noStrike" dirty="0">
                          <a:solidFill>
                            <a:srgbClr val="000000"/>
                          </a:solidFill>
                          <a:latin typeface="Calibri"/>
                        </a:rPr>
                        <a:t>. million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March  2024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March  2023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1549">
                <a:tc>
                  <a:txBody>
                    <a:bodyPr/>
                    <a:lstStyle/>
                    <a:p>
                      <a:pPr algn="l" rtl="0" fontAlgn="b"/>
                      <a:r>
                        <a:rPr lang="en-US" sz="1500" b="0" i="0" u="none" strike="noStrike" dirty="0">
                          <a:solidFill>
                            <a:srgbClr val="000000"/>
                          </a:solidFill>
                          <a:latin typeface="Calibri"/>
                        </a:rPr>
                        <a:t>   Operating revenues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dirty="0"/>
                        <a:t>18,565</a:t>
                      </a:r>
                      <a:endParaRPr lang="en-US" sz="1500" b="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22,618</a:t>
                      </a:r>
                      <a:endParaRPr lang="en-US" sz="1500" b="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4873">
                <a:tc>
                  <a:txBody>
                    <a:bodyPr/>
                    <a:lstStyle/>
                    <a:p>
                      <a:pPr algn="l" rtl="0" fontAlgn="b"/>
                      <a:r>
                        <a:rPr lang="en-US" sz="1500" b="0" i="0" u="none" strike="noStrike" dirty="0">
                          <a:solidFill>
                            <a:srgbClr val="000000"/>
                          </a:solidFill>
                          <a:latin typeface="Calibri"/>
                        </a:rPr>
                        <a:t>   Expenditure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dirty="0"/>
                        <a:t>11,028</a:t>
                      </a:r>
                      <a:endParaRPr lang="en-US" sz="1500" b="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13,485</a:t>
                      </a:r>
                      <a:endParaRPr lang="en-US" sz="1500" b="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4873">
                <a:tc>
                  <a:txBody>
                    <a:bodyPr/>
                    <a:lstStyle/>
                    <a:p>
                      <a:pPr algn="l" rtl="0" fontAlgn="b"/>
                      <a:r>
                        <a:rPr lang="en-US" sz="1500" b="1" i="0" u="none" strike="noStrike" dirty="0">
                          <a:solidFill>
                            <a:srgbClr val="000000"/>
                          </a:solidFill>
                          <a:latin typeface="Calibri"/>
                        </a:rPr>
                        <a:t>EBITDA </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r" defTabSz="914400" rtl="0" eaLnBrk="1" fontAlgn="b" latinLnBrk="0" hangingPunct="1">
                        <a:spcBef>
                          <a:spcPts val="0"/>
                        </a:spcBef>
                        <a:spcAft>
                          <a:spcPts val="0"/>
                        </a:spcAft>
                      </a:pPr>
                      <a:endParaRPr lang="en-US" sz="1500" b="1" i="0" u="none" strike="noStrike" kern="1200" dirty="0">
                        <a:solidFill>
                          <a:srgbClr val="000000"/>
                        </a:solidFill>
                        <a:latin typeface="Calibri"/>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457200" marR="0" lvl="1" algn="r" defTabSz="914400"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7,537</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algn="r" defTabSz="914400" rtl="0" eaLnBrk="1" fontAlgn="b" latinLnBrk="0" hangingPunct="1">
                        <a:spcBef>
                          <a:spcPts val="0"/>
                        </a:spcBef>
                        <a:spcAft>
                          <a:spcPts val="0"/>
                        </a:spcAft>
                      </a:pPr>
                      <a:r>
                        <a:rPr lang="en-US" sz="1500" b="1" dirty="0"/>
                        <a:t>9,134</a:t>
                      </a:r>
                      <a:endParaRPr lang="en-US" sz="1500" b="1" kern="1200" dirty="0">
                        <a:solidFill>
                          <a:schemeClr val="tx1"/>
                        </a:solidFill>
                        <a:latin typeface="Calibri" panose="020F0502020204030204" pitchFamily="34" charset="0"/>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516">
                <a:tc>
                  <a:txBody>
                    <a:bodyPr/>
                    <a:lstStyle/>
                    <a:p>
                      <a:pPr marL="0" marR="0" indent="0" algn="l" defTabSz="755477"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latin typeface="Calibri"/>
                          <a:ea typeface="+mn-ea"/>
                          <a:cs typeface="+mn-cs"/>
                        </a:rPr>
                        <a:t>EBITDA  margin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marR="0" lvl="1" indent="0" algn="r" defTabSz="914400"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40.6</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indent="0" algn="r" defTabSz="914400"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40.4</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516">
                <a:tc>
                  <a:txBody>
                    <a:bodyPr/>
                    <a:lstStyle/>
                    <a:p>
                      <a:pPr algn="l" rtl="0" fontAlgn="b"/>
                      <a:r>
                        <a:rPr lang="en-US" sz="1500" b="0" i="0" u="none" strike="noStrike" dirty="0">
                          <a:solidFill>
                            <a:srgbClr val="000000"/>
                          </a:solidFill>
                          <a:latin typeface="Calibri"/>
                        </a:rPr>
                        <a:t>   Other income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193</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332</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4873">
                <a:tc>
                  <a:txBody>
                    <a:bodyPr/>
                    <a:lstStyle/>
                    <a:p>
                      <a:pPr algn="l" rtl="0" fontAlgn="b"/>
                      <a:r>
                        <a:rPr lang="en-US" sz="1500" b="0" i="0" u="none" strike="noStrike" dirty="0">
                          <a:solidFill>
                            <a:srgbClr val="000000"/>
                          </a:solidFill>
                          <a:latin typeface="Calibri"/>
                        </a:rPr>
                        <a:t>   Depreciation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4,719</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8,491</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3">
                <a:tc>
                  <a:txBody>
                    <a:bodyPr/>
                    <a:lstStyle/>
                    <a:p>
                      <a:pPr algn="l" rtl="0" fontAlgn="b"/>
                      <a:r>
                        <a:rPr lang="en-US" sz="1500" b="0" i="0" u="none" strike="noStrike" dirty="0">
                          <a:solidFill>
                            <a:srgbClr val="000000"/>
                          </a:solidFill>
                          <a:latin typeface="Calibri"/>
                        </a:rPr>
                        <a:t>   Financial expenses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dirty="0"/>
                        <a:t>2,670</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2,780</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3">
                <a:tc>
                  <a:txBody>
                    <a:bodyPr/>
                    <a:lstStyle/>
                    <a:p>
                      <a:pPr algn="l" rtl="0" fontAlgn="b"/>
                      <a:r>
                        <a:rPr lang="en-US" sz="1600" dirty="0"/>
                        <a:t>   Exceptional items</a:t>
                      </a:r>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IN" sz="1500" b="0" kern="1200" dirty="0">
                          <a:solidFill>
                            <a:schemeClr val="tx1"/>
                          </a:solidFill>
                          <a:latin typeface="Calibri" panose="020F0502020204030204" pitchFamily="34" charset="0"/>
                          <a:ea typeface="+mn-ea"/>
                          <a:cs typeface="+mn-cs"/>
                        </a:rPr>
                        <a:t>4,027</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IN" sz="1500" b="0" kern="1200" dirty="0">
                          <a:solidFill>
                            <a:schemeClr val="tx1"/>
                          </a:solidFill>
                          <a:latin typeface="Calibri" panose="020F0502020204030204" pitchFamily="34" charset="0"/>
                          <a:ea typeface="+mn-ea"/>
                          <a:cs typeface="+mn-cs"/>
                        </a:rPr>
                        <a:t>19,076</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7775">
                <a:tc>
                  <a:txBody>
                    <a:bodyPr/>
                    <a:lstStyle/>
                    <a:p>
                      <a:pPr algn="l" rtl="0" fontAlgn="b"/>
                      <a:r>
                        <a:rPr lang="en-US" sz="1500" b="1" i="0" u="none" strike="noStrike" dirty="0">
                          <a:solidFill>
                            <a:srgbClr val="000000"/>
                          </a:solidFill>
                          <a:latin typeface="Calibri"/>
                        </a:rPr>
                        <a:t>Profit / (Loss) before tax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(3,686)</a:t>
                      </a:r>
                      <a:r>
                        <a:rPr lang="en-US" sz="1500" b="0" kern="1200" dirty="0">
                          <a:solidFill>
                            <a:schemeClr val="tx1"/>
                          </a:solidFill>
                          <a:latin typeface="Calibri" panose="020F0502020204030204" pitchFamily="34" charset="0"/>
                          <a:ea typeface="+mn-ea"/>
                          <a:cs typeface="+mn-cs"/>
                        </a:rPr>
                        <a:t>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(20,881)</a:t>
                      </a:r>
                      <a:r>
                        <a:rPr lang="en-US" sz="1500" b="0" kern="1200" dirty="0">
                          <a:solidFill>
                            <a:schemeClr val="tx1"/>
                          </a:solidFill>
                          <a:latin typeface="Calibri" panose="020F0502020204030204" pitchFamily="34" charset="0"/>
                          <a:ea typeface="+mn-ea"/>
                          <a:cs typeface="+mn-cs"/>
                        </a:rPr>
                        <a:t>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38398">
                <a:tc>
                  <a:txBody>
                    <a:bodyPr/>
                    <a:lstStyle/>
                    <a:p>
                      <a:pPr marL="0" algn="l" defTabSz="755477" rtl="0" eaLnBrk="1" fontAlgn="b" latinLnBrk="0" hangingPunct="1"/>
                      <a:r>
                        <a:rPr lang="en-US" sz="1500" b="0" i="0" u="none" strike="noStrike" kern="1200" dirty="0">
                          <a:solidFill>
                            <a:srgbClr val="000000"/>
                          </a:solidFill>
                          <a:latin typeface="Calibri"/>
                          <a:ea typeface="+mn-ea"/>
                          <a:cs typeface="+mn-cs"/>
                        </a:rPr>
                        <a:t>   Current</a:t>
                      </a:r>
                      <a:r>
                        <a:rPr lang="en-US" sz="1500" b="0" i="0" u="none" strike="noStrike" kern="1200" baseline="0" dirty="0">
                          <a:solidFill>
                            <a:srgbClr val="000000"/>
                          </a:solidFill>
                          <a:latin typeface="Calibri"/>
                          <a:ea typeface="+mn-ea"/>
                          <a:cs typeface="+mn-cs"/>
                        </a:rPr>
                        <a:t> Tax</a:t>
                      </a:r>
                    </a:p>
                    <a:p>
                      <a:pPr marL="0" algn="l" defTabSz="755477" rtl="0" eaLnBrk="1" fontAlgn="b" latinLnBrk="0" hangingPunct="1"/>
                      <a:r>
                        <a:rPr lang="en-US" sz="1500" b="0" i="0" u="none" strike="noStrike" kern="1200" baseline="0" dirty="0">
                          <a:solidFill>
                            <a:srgbClr val="000000"/>
                          </a:solidFill>
                          <a:latin typeface="Calibri"/>
                          <a:ea typeface="+mn-ea"/>
                          <a:cs typeface="+mn-cs"/>
                        </a:rPr>
                        <a:t>   </a:t>
                      </a:r>
                      <a:r>
                        <a:rPr lang="en-US" sz="1500" b="0" i="0" u="none" strike="noStrike" kern="1200" baseline="0" dirty="0">
                          <a:solidFill>
                            <a:srgbClr val="000000"/>
                          </a:solidFill>
                          <a:latin typeface="+mn-lt"/>
                          <a:ea typeface="+mn-ea"/>
                          <a:cs typeface="+mn-cs"/>
                        </a:rPr>
                        <a:t>Deferred Tax</a:t>
                      </a:r>
                      <a:endParaRPr lang="en-US" sz="1500" b="0" i="0" u="none" strike="noStrike" kern="1200" baseline="0" dirty="0">
                        <a:solidFill>
                          <a:srgbClr val="000000"/>
                        </a:solidFill>
                        <a:latin typeface="Calibri"/>
                        <a:ea typeface="+mn-ea"/>
                        <a:cs typeface="+mn-cs"/>
                      </a:endParaRPr>
                    </a:p>
                    <a:p>
                      <a:pPr marL="0" algn="l" defTabSz="755477" rtl="0" eaLnBrk="1" fontAlgn="b" latinLnBrk="0" hangingPunct="1"/>
                      <a:r>
                        <a:rPr lang="en-US" sz="1500" b="0" i="0" u="none" strike="noStrike" kern="1200" baseline="0" dirty="0">
                          <a:solidFill>
                            <a:srgbClr val="000000"/>
                          </a:solidFill>
                          <a:latin typeface="Calibri"/>
                          <a:ea typeface="+mn-ea"/>
                          <a:cs typeface="+mn-cs"/>
                        </a:rPr>
                        <a:t>   </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a:t>
                      </a:r>
                    </a:p>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(15,979)</a:t>
                      </a:r>
                    </a:p>
                    <a:p>
                      <a:pPr marL="457200" lvl="1" algn="r" defTabSz="914400" rtl="0" eaLnBrk="1" fontAlgn="b" latinLnBrk="0" hangingPunct="1"/>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a:t>
                      </a:r>
                    </a:p>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(4,046)</a:t>
                      </a:r>
                    </a:p>
                    <a:p>
                      <a:pPr marL="457200" lvl="1" algn="r" defTabSz="914400" rtl="0" eaLnBrk="1" fontAlgn="b" latinLnBrk="0" hangingPunct="1"/>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9619">
                <a:tc>
                  <a:txBody>
                    <a:bodyPr/>
                    <a:lstStyle/>
                    <a:p>
                      <a:pPr algn="l" rtl="0" fontAlgn="b"/>
                      <a:r>
                        <a:rPr lang="en-US" sz="1500" b="1" i="0" u="none" strike="noStrike" dirty="0">
                          <a:solidFill>
                            <a:srgbClr val="000000"/>
                          </a:solidFill>
                          <a:latin typeface="Calibri"/>
                        </a:rPr>
                        <a:t>Net Profit / (Loss) for the period </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(19,666)</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(16,835)</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a:extLst>
              <a:ext uri="{FF2B5EF4-FFF2-40B4-BE49-F238E27FC236}">
                <a16:creationId xmlns:a16="http://schemas.microsoft.com/office/drawing/2014/main" id="{48EB259E-CDAE-7C82-C96A-47DA1AB0A0DE}"/>
              </a:ext>
            </a:extLst>
          </p:cNvPr>
          <p:cNvSpPr txBox="1"/>
          <p:nvPr/>
        </p:nvSpPr>
        <p:spPr>
          <a:xfrm>
            <a:off x="7628106" y="1653054"/>
            <a:ext cx="2448607" cy="31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Lato Light" panose="020F0302020204030203"/>
              </a:rPr>
              <a:t>Operating revenues break-up (</a:t>
            </a:r>
            <a:r>
              <a:rPr lang="en-US" sz="1400" dirty="0" err="1">
                <a:solidFill>
                  <a:schemeClr val="tx1">
                    <a:lumMod val="75000"/>
                    <a:lumOff val="25000"/>
                  </a:schemeClr>
                </a:solidFill>
                <a:latin typeface="Lato Light" panose="020F0302020204030203"/>
              </a:rPr>
              <a:t>Rs</a:t>
            </a:r>
            <a:r>
              <a:rPr lang="en-US" sz="1400" dirty="0">
                <a:solidFill>
                  <a:schemeClr val="tx1">
                    <a:lumMod val="75000"/>
                    <a:lumOff val="25000"/>
                  </a:schemeClr>
                </a:solidFill>
                <a:latin typeface="Lato Light" panose="020F0302020204030203"/>
              </a:rPr>
              <a:t>. </a:t>
            </a:r>
            <a:r>
              <a:rPr lang="en-US" sz="1400" dirty="0" err="1">
                <a:solidFill>
                  <a:schemeClr val="tx1">
                    <a:lumMod val="75000"/>
                    <a:lumOff val="25000"/>
                  </a:schemeClr>
                </a:solidFill>
                <a:latin typeface="Lato Light" panose="020F0302020204030203"/>
              </a:rPr>
              <a:t>mn</a:t>
            </a:r>
            <a:r>
              <a:rPr lang="en-US" sz="1400" dirty="0">
                <a:solidFill>
                  <a:schemeClr val="tx1">
                    <a:lumMod val="75000"/>
                    <a:lumOff val="25000"/>
                  </a:schemeClr>
                </a:solidFill>
                <a:latin typeface="Lato Light" panose="020F0302020204030203"/>
              </a:rPr>
              <a:t>.)</a:t>
            </a:r>
          </a:p>
        </p:txBody>
      </p:sp>
      <p:sp>
        <p:nvSpPr>
          <p:cNvPr id="5" name="TextBox 4">
            <a:extLst>
              <a:ext uri="{FF2B5EF4-FFF2-40B4-BE49-F238E27FC236}">
                <a16:creationId xmlns:a16="http://schemas.microsoft.com/office/drawing/2014/main" id="{5121076A-B4A1-961C-2732-36774CCF980B}"/>
              </a:ext>
            </a:extLst>
          </p:cNvPr>
          <p:cNvSpPr txBox="1"/>
          <p:nvPr/>
        </p:nvSpPr>
        <p:spPr>
          <a:xfrm>
            <a:off x="8204700" y="5131333"/>
            <a:ext cx="1326329" cy="307777"/>
          </a:xfrm>
          <a:prstGeom prst="rect">
            <a:avLst/>
          </a:prstGeom>
          <a:noFill/>
        </p:spPr>
        <p:txBody>
          <a:bodyPr wrap="square" rtlCol="0">
            <a:spAutoFit/>
          </a:bodyPr>
          <a:lstStyle/>
          <a:p>
            <a:pPr algn="ctr"/>
            <a:r>
              <a:rPr lang="en-US" sz="1400" dirty="0">
                <a:solidFill>
                  <a:schemeClr val="tx1">
                    <a:lumMod val="75000"/>
                    <a:lumOff val="25000"/>
                  </a:schemeClr>
                </a:solidFill>
                <a:latin typeface="Lato Light" panose="020F0302020204030203"/>
              </a:rPr>
              <a:t>FY  2024</a:t>
            </a:r>
          </a:p>
        </p:txBody>
      </p:sp>
      <p:graphicFrame>
        <p:nvGraphicFramePr>
          <p:cNvPr id="6" name="Chart 5">
            <a:extLst>
              <a:ext uri="{FF2B5EF4-FFF2-40B4-BE49-F238E27FC236}">
                <a16:creationId xmlns:a16="http://schemas.microsoft.com/office/drawing/2014/main" id="{AEC81E7B-AB08-5DAC-3BE6-A8BCE6D1B688}"/>
              </a:ext>
            </a:extLst>
          </p:cNvPr>
          <p:cNvGraphicFramePr/>
          <p:nvPr>
            <p:extLst>
              <p:ext uri="{D42A27DB-BD31-4B8C-83A1-F6EECF244321}">
                <p14:modId xmlns:p14="http://schemas.microsoft.com/office/powerpoint/2010/main" val="1563882279"/>
              </p:ext>
            </p:extLst>
          </p:nvPr>
        </p:nvGraphicFramePr>
        <p:xfrm>
          <a:off x="6853187" y="1966862"/>
          <a:ext cx="4839141" cy="31644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308D455-9FD5-E27D-8E85-A2B1140FB051}"/>
              </a:ext>
            </a:extLst>
          </p:cNvPr>
          <p:cNvSpPr txBox="1"/>
          <p:nvPr/>
        </p:nvSpPr>
        <p:spPr>
          <a:xfrm>
            <a:off x="73099" y="6454775"/>
            <a:ext cx="11197884" cy="253916"/>
          </a:xfrm>
          <a:prstGeom prst="rect">
            <a:avLst/>
          </a:prstGeom>
          <a:noFill/>
        </p:spPr>
        <p:txBody>
          <a:bodyPr wrap="square" rtlCol="0">
            <a:spAutoFit/>
          </a:bodyPr>
          <a:lstStyle/>
          <a:p>
            <a:r>
              <a:rPr lang="en-US" sz="1050" dirty="0"/>
              <a:t>Note: 1) Numbers in the table may not add up due to rounding-off. 2) Previous year figures have been regrouped wherever necessary. </a:t>
            </a:r>
            <a:r>
              <a:rPr lang="en-US" sz="1050" dirty="0">
                <a:solidFill>
                  <a:srgbClr val="000000"/>
                </a:solidFill>
                <a:latin typeface="Calibri" panose="020F0502020204030204" pitchFamily="34" charset="0"/>
              </a:rPr>
              <a:t> </a:t>
            </a:r>
          </a:p>
        </p:txBody>
      </p:sp>
      <p:sp>
        <p:nvSpPr>
          <p:cNvPr id="8" name="Slide Number Placeholder 7">
            <a:extLst>
              <a:ext uri="{FF2B5EF4-FFF2-40B4-BE49-F238E27FC236}">
                <a16:creationId xmlns:a16="http://schemas.microsoft.com/office/drawing/2014/main" id="{AEA30F9E-219D-4CA4-02F3-CC0E0D9E7E57}"/>
              </a:ext>
            </a:extLst>
          </p:cNvPr>
          <p:cNvSpPr>
            <a:spLocks noGrp="1"/>
          </p:cNvSpPr>
          <p:nvPr>
            <p:ph type="sldNum" sz="quarter" idx="12"/>
          </p:nvPr>
        </p:nvSpPr>
        <p:spPr/>
        <p:txBody>
          <a:bodyPr/>
          <a:lstStyle/>
          <a:p>
            <a:fld id="{C7B9B95D-F2CB-4CF3-B3AD-796D80689AB1}" type="slidenum">
              <a:rPr lang="en-IN" smtClean="0"/>
              <a:t>15</a:t>
            </a:fld>
            <a:endParaRPr lang="en-IN"/>
          </a:p>
        </p:txBody>
      </p:sp>
    </p:spTree>
    <p:extLst>
      <p:ext uri="{BB962C8B-B14F-4D97-AF65-F5344CB8AC3E}">
        <p14:creationId xmlns:p14="http://schemas.microsoft.com/office/powerpoint/2010/main" val="35350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C162-05D3-7E47-C573-23CB66FB804C}"/>
              </a:ext>
            </a:extLst>
          </p:cNvPr>
          <p:cNvSpPr txBox="1">
            <a:spLocks/>
          </p:cNvSpPr>
          <p:nvPr/>
        </p:nvSpPr>
        <p:spPr>
          <a:xfrm>
            <a:off x="0" y="25758"/>
            <a:ext cx="5207000" cy="485417"/>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2600" b="1" dirty="0">
                <a:latin typeface="Lato Bold" panose="020F0802020204030203" pitchFamily="34" charset="0"/>
                <a:ea typeface="+mn-ea"/>
                <a:cs typeface="+mn-cs"/>
              </a:rPr>
              <a:t>Consolidated balance sheet</a:t>
            </a:r>
          </a:p>
        </p:txBody>
      </p:sp>
      <p:graphicFrame>
        <p:nvGraphicFramePr>
          <p:cNvPr id="3" name="Table 2">
            <a:extLst>
              <a:ext uri="{FF2B5EF4-FFF2-40B4-BE49-F238E27FC236}">
                <a16:creationId xmlns:a16="http://schemas.microsoft.com/office/drawing/2014/main" id="{BCE08930-CBBA-F441-4105-6111F1CEA646}"/>
              </a:ext>
            </a:extLst>
          </p:cNvPr>
          <p:cNvGraphicFramePr>
            <a:graphicFrameLocks noGrp="1"/>
          </p:cNvGraphicFramePr>
          <p:nvPr>
            <p:extLst>
              <p:ext uri="{D42A27DB-BD31-4B8C-83A1-F6EECF244321}">
                <p14:modId xmlns:p14="http://schemas.microsoft.com/office/powerpoint/2010/main" val="3623439110"/>
              </p:ext>
            </p:extLst>
          </p:nvPr>
        </p:nvGraphicFramePr>
        <p:xfrm>
          <a:off x="288758" y="523687"/>
          <a:ext cx="10164998" cy="6202680"/>
        </p:xfrm>
        <a:graphic>
          <a:graphicData uri="http://schemas.openxmlformats.org/drawingml/2006/table">
            <a:tbl>
              <a:tblPr>
                <a:effectLst/>
                <a:tableStyleId>{9D7B26C5-4107-4FEC-AEDC-1716B250A1EF}</a:tableStyleId>
              </a:tblPr>
              <a:tblGrid>
                <a:gridCol w="7253879">
                  <a:extLst>
                    <a:ext uri="{9D8B030D-6E8A-4147-A177-3AD203B41FA5}">
                      <a16:colId xmlns:a16="http://schemas.microsoft.com/office/drawing/2014/main" val="20000"/>
                    </a:ext>
                  </a:extLst>
                </a:gridCol>
                <a:gridCol w="2911119">
                  <a:extLst>
                    <a:ext uri="{9D8B030D-6E8A-4147-A177-3AD203B41FA5}">
                      <a16:colId xmlns:a16="http://schemas.microsoft.com/office/drawing/2014/main" val="20001"/>
                    </a:ext>
                  </a:extLst>
                </a:gridCol>
              </a:tblGrid>
              <a:tr h="219439">
                <a:tc>
                  <a:txBody>
                    <a:bodyPr/>
                    <a:lstStyle/>
                    <a:p>
                      <a:pPr marL="0" marR="0">
                        <a:spcBef>
                          <a:spcPts val="0"/>
                        </a:spcBef>
                        <a:spcAft>
                          <a:spcPts val="0"/>
                        </a:spcAft>
                      </a:pPr>
                      <a:r>
                        <a:rPr lang="en-US" sz="1500" b="1" dirty="0" err="1">
                          <a:latin typeface="Calibri" pitchFamily="34" charset="0"/>
                        </a:rPr>
                        <a:t>Rs</a:t>
                      </a:r>
                      <a:r>
                        <a:rPr lang="en-US" sz="1500" b="1" dirty="0">
                          <a:latin typeface="Calibri" pitchFamily="34" charset="0"/>
                        </a:rPr>
                        <a:t>. million</a:t>
                      </a:r>
                      <a:endParaRPr lang="en-US" sz="1500" b="1" dirty="0">
                        <a:latin typeface="Calibri" pitchFamily="34" charset="0"/>
                        <a:ea typeface="Times New Roman"/>
                        <a:cs typeface="Times New Roman"/>
                      </a:endParaRPr>
                    </a:p>
                  </a:txBody>
                  <a:tcPr marL="59346" marR="59346" marT="0" marB="0" anchor="b"/>
                </a:tc>
                <a:tc>
                  <a:txBody>
                    <a:bodyPr/>
                    <a:lstStyle/>
                    <a:p>
                      <a:pPr marL="0" marR="0" algn="r">
                        <a:spcBef>
                          <a:spcPts val="0"/>
                        </a:spcBef>
                        <a:spcAft>
                          <a:spcPts val="0"/>
                        </a:spcAft>
                      </a:pPr>
                      <a:r>
                        <a:rPr lang="en-US" sz="1500" b="1" i="0" u="none" strike="noStrike" dirty="0">
                          <a:solidFill>
                            <a:srgbClr val="000000"/>
                          </a:solidFill>
                          <a:latin typeface="+mn-lt"/>
                        </a:rPr>
                        <a:t> September  2024</a:t>
                      </a:r>
                      <a:r>
                        <a:rPr lang="en-US" sz="1500" b="1" baseline="0" dirty="0">
                          <a:latin typeface="Calibri" pitchFamily="34" charset="0"/>
                        </a:rPr>
                        <a:t> </a:t>
                      </a:r>
                      <a:r>
                        <a:rPr lang="en-US" sz="1500" b="1" dirty="0">
                          <a:latin typeface="Calibri" pitchFamily="34" charset="0"/>
                        </a:rPr>
                        <a:t>(Unaudited)</a:t>
                      </a:r>
                      <a:endParaRPr lang="en-US" sz="1500" b="1"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0"/>
                  </a:ext>
                </a:extLst>
              </a:tr>
              <a:tr h="219439">
                <a:tc>
                  <a:txBody>
                    <a:bodyPr/>
                    <a:lstStyle/>
                    <a:p>
                      <a:pPr marL="0" marR="0">
                        <a:spcBef>
                          <a:spcPts val="0"/>
                        </a:spcBef>
                        <a:spcAft>
                          <a:spcPts val="0"/>
                        </a:spcAft>
                      </a:pPr>
                      <a:r>
                        <a:rPr lang="en-US" sz="1500" b="1" dirty="0">
                          <a:latin typeface="Calibri" pitchFamily="34" charset="0"/>
                        </a:rPr>
                        <a:t>Equity and liabilities</a:t>
                      </a:r>
                      <a:endParaRPr lang="en-US" sz="1500" b="1" dirty="0">
                        <a:latin typeface="Calibri" pitchFamily="34" charset="0"/>
                        <a:ea typeface="Times New Roman"/>
                        <a:cs typeface="Times New Roman"/>
                      </a:endParaRPr>
                    </a:p>
                  </a:txBody>
                  <a:tcPr marL="59346" marR="59346" marT="0" marB="0" anchor="b"/>
                </a:tc>
                <a:tc>
                  <a:txBody>
                    <a:bodyPr/>
                    <a:lstStyle/>
                    <a:p>
                      <a:endParaRPr lang="en-US" sz="1500"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1"/>
                  </a:ext>
                </a:extLst>
              </a:tr>
              <a:tr h="219439">
                <a:tc>
                  <a:txBody>
                    <a:bodyPr/>
                    <a:lstStyle/>
                    <a:p>
                      <a:pPr marL="0" marR="0">
                        <a:spcBef>
                          <a:spcPts val="0"/>
                        </a:spcBef>
                        <a:spcAft>
                          <a:spcPts val="0"/>
                        </a:spcAft>
                      </a:pPr>
                      <a:r>
                        <a:rPr lang="en-US" sz="1500" dirty="0">
                          <a:latin typeface="Calibri" pitchFamily="34" charset="0"/>
                        </a:rPr>
                        <a:t>Equity</a:t>
                      </a:r>
                      <a:endParaRPr lang="en-US" sz="1500" dirty="0">
                        <a:latin typeface="Calibri" pitchFamily="34" charset="0"/>
                        <a:ea typeface="Times New Roman"/>
                        <a:cs typeface="Times New Roman"/>
                      </a:endParaRPr>
                    </a:p>
                  </a:txBody>
                  <a:tcPr marL="59346" marR="59346" marT="0" marB="0" anchor="b"/>
                </a:tc>
                <a:tc>
                  <a:txBody>
                    <a:bodyPr/>
                    <a:lstStyle/>
                    <a:p>
                      <a:endParaRPr lang="en-US" sz="1500"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2"/>
                  </a:ext>
                </a:extLst>
              </a:tr>
              <a:tr h="219439">
                <a:tc>
                  <a:txBody>
                    <a:bodyPr/>
                    <a:lstStyle/>
                    <a:p>
                      <a:pPr marL="0" marR="0" indent="127000">
                        <a:spcBef>
                          <a:spcPts val="0"/>
                        </a:spcBef>
                        <a:spcAft>
                          <a:spcPts val="0"/>
                        </a:spcAft>
                      </a:pPr>
                      <a:r>
                        <a:rPr lang="en-US" sz="1500" dirty="0">
                          <a:latin typeface="Calibri" pitchFamily="34" charset="0"/>
                        </a:rPr>
                        <a:t>(a) Equity share capital </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1,841</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3"/>
                  </a:ext>
                </a:extLst>
              </a:tr>
              <a:tr h="219439">
                <a:tc>
                  <a:txBody>
                    <a:bodyPr/>
                    <a:lstStyle/>
                    <a:p>
                      <a:pPr marL="0" marR="0" indent="127000">
                        <a:spcBef>
                          <a:spcPts val="0"/>
                        </a:spcBef>
                        <a:spcAft>
                          <a:spcPts val="0"/>
                        </a:spcAft>
                      </a:pPr>
                      <a:r>
                        <a:rPr lang="en-US" sz="1500" dirty="0">
                          <a:latin typeface="Calibri" pitchFamily="34" charset="0"/>
                        </a:rPr>
                        <a:t>(b) Other</a:t>
                      </a:r>
                      <a:r>
                        <a:rPr lang="en-US" sz="1500" baseline="0" dirty="0">
                          <a:latin typeface="Calibri" pitchFamily="34" charset="0"/>
                        </a:rPr>
                        <a:t> equity</a:t>
                      </a:r>
                      <a:endParaRPr lang="en-US" sz="15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dirty="0"/>
                        <a:t>(29,793)</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219439">
                <a:tc>
                  <a:txBody>
                    <a:bodyPr/>
                    <a:lstStyle/>
                    <a:p>
                      <a:r>
                        <a:rPr lang="en-US" sz="1500" dirty="0">
                          <a:latin typeface="Calibri" pitchFamily="34" charset="0"/>
                          <a:ea typeface="Times New Roman"/>
                          <a:cs typeface="Times New Roman"/>
                        </a:rPr>
                        <a:t>   (c) Non-controlling interest</a:t>
                      </a: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a:t>
                      </a:r>
                    </a:p>
                  </a:txBody>
                  <a:tcPr marL="68580" marR="68580" marT="0" marB="0" anchor="b">
                    <a:lnL>
                      <a:noFill/>
                    </a:lnL>
                    <a:lnR>
                      <a:noFill/>
                    </a:lnR>
                    <a:lnT w="3175" cap="flat" cmpd="sng" algn="ctr">
                      <a:no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658318">
                <a:tc>
                  <a:txBody>
                    <a:bodyPr/>
                    <a:lstStyle/>
                    <a:p>
                      <a:pPr marL="0" marR="0">
                        <a:spcBef>
                          <a:spcPts val="0"/>
                        </a:spcBef>
                        <a:spcAft>
                          <a:spcPts val="0"/>
                        </a:spcAft>
                      </a:pPr>
                      <a:r>
                        <a:rPr lang="en-US" sz="1500" b="1" dirty="0">
                          <a:latin typeface="Calibri" pitchFamily="34" charset="0"/>
                        </a:rPr>
                        <a:t>Liabilities</a:t>
                      </a:r>
                    </a:p>
                    <a:p>
                      <a:pPr marL="0" marR="0">
                        <a:spcBef>
                          <a:spcPts val="0"/>
                        </a:spcBef>
                        <a:spcAft>
                          <a:spcPts val="0"/>
                        </a:spcAft>
                      </a:pPr>
                      <a:r>
                        <a:rPr lang="en-US" sz="1500" b="1" dirty="0">
                          <a:latin typeface="Calibri" pitchFamily="34" charset="0"/>
                        </a:rPr>
                        <a:t>(1) Non-current liabilities</a:t>
                      </a:r>
                    </a:p>
                    <a:p>
                      <a:pPr marL="0" marR="0" lvl="0">
                        <a:spcBef>
                          <a:spcPts val="0"/>
                        </a:spcBef>
                        <a:spcAft>
                          <a:spcPts val="0"/>
                        </a:spcAft>
                      </a:pPr>
                      <a:r>
                        <a:rPr lang="en-US" sz="1500" dirty="0">
                          <a:latin typeface="Calibri" pitchFamily="34" charset="0"/>
                          <a:ea typeface="Times New Roman"/>
                          <a:cs typeface="Times New Roman"/>
                        </a:rPr>
                        <a:t>   (a) Financial liabilities</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6"/>
                  </a:ext>
                </a:extLst>
              </a:tr>
              <a:tr h="219439">
                <a:tc>
                  <a:txBody>
                    <a:bodyPr/>
                    <a:lstStyle/>
                    <a:p>
                      <a:pPr marL="0" marR="0" indent="127000">
                        <a:spcBef>
                          <a:spcPts val="0"/>
                        </a:spcBef>
                        <a:spcAft>
                          <a:spcPts val="0"/>
                        </a:spcAft>
                      </a:pPr>
                      <a:r>
                        <a:rPr lang="en-US" sz="1500" dirty="0">
                          <a:latin typeface="Calibri" pitchFamily="34" charset="0"/>
                        </a:rPr>
                        <a:t>     (i) Borrowings </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dirty="0"/>
                        <a:t>-</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7"/>
                  </a:ext>
                </a:extLst>
              </a:tr>
              <a:tr h="219439">
                <a:tc>
                  <a:txBody>
                    <a:bodyPr/>
                    <a:lstStyle/>
                    <a:p>
                      <a:pPr marL="0" marR="0" indent="127000">
                        <a:spcBef>
                          <a:spcPts val="0"/>
                        </a:spcBef>
                        <a:spcAft>
                          <a:spcPts val="0"/>
                        </a:spcAft>
                      </a:pPr>
                      <a:r>
                        <a:rPr lang="en-US" sz="1500" dirty="0">
                          <a:latin typeface="Calibri" pitchFamily="34" charset="0"/>
                        </a:rPr>
                        <a:t>     (ii) Lease liabilities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271</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8"/>
                  </a:ext>
                </a:extLst>
              </a:tr>
              <a:tr h="219439">
                <a:tc>
                  <a:txBody>
                    <a:bodyPr/>
                    <a:lstStyle/>
                    <a:p>
                      <a:pPr marL="0" marR="0" indent="127000">
                        <a:spcBef>
                          <a:spcPts val="0"/>
                        </a:spcBef>
                        <a:spcAft>
                          <a:spcPts val="0"/>
                        </a:spcAft>
                      </a:pPr>
                      <a:r>
                        <a:rPr lang="en-US" sz="1500" dirty="0">
                          <a:latin typeface="Calibri" pitchFamily="34" charset="0"/>
                        </a:rPr>
                        <a:t>     (iii) Other financial liabilities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9"/>
                  </a:ext>
                </a:extLst>
              </a:tr>
              <a:tr h="219439">
                <a:tc>
                  <a:txBody>
                    <a:bodyPr/>
                    <a:lstStyle/>
                    <a:p>
                      <a:pPr marL="0" marR="0" lvl="0" indent="127000">
                        <a:spcBef>
                          <a:spcPts val="0"/>
                        </a:spcBef>
                        <a:spcAft>
                          <a:spcPts val="0"/>
                        </a:spcAft>
                      </a:pPr>
                      <a:r>
                        <a:rPr lang="en-US" sz="1500" dirty="0">
                          <a:latin typeface="Calibri" pitchFamily="34" charset="0"/>
                        </a:rPr>
                        <a:t>(b)</a:t>
                      </a:r>
                      <a:r>
                        <a:rPr lang="en-US" sz="1500" baseline="0" dirty="0">
                          <a:latin typeface="Calibri" pitchFamily="34" charset="0"/>
                        </a:rPr>
                        <a:t> Provisions</a:t>
                      </a:r>
                      <a:r>
                        <a:rPr lang="en-US" sz="1500" dirty="0">
                          <a:latin typeface="Calibri" pitchFamily="34" charset="0"/>
                        </a:rPr>
                        <a:t> </a:t>
                      </a:r>
                      <a:endParaRPr lang="en-US" sz="15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61</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0"/>
                  </a:ext>
                </a:extLst>
              </a:tr>
              <a:tr h="219439">
                <a:tc>
                  <a:txBody>
                    <a:bodyPr/>
                    <a:lstStyle/>
                    <a:p>
                      <a:r>
                        <a:rPr lang="en-US" sz="1500" dirty="0">
                          <a:latin typeface="Calibri" pitchFamily="34" charset="0"/>
                          <a:ea typeface="Times New Roman"/>
                          <a:cs typeface="Times New Roman"/>
                        </a:rPr>
                        <a:t>   (c</a:t>
                      </a:r>
                      <a:r>
                        <a:rPr lang="en-US" sz="1500" baseline="0" dirty="0">
                          <a:latin typeface="Calibri" pitchFamily="34" charset="0"/>
                          <a:ea typeface="Times New Roman"/>
                          <a:cs typeface="Times New Roman"/>
                        </a:rPr>
                        <a:t>) Other non-current liabilities</a:t>
                      </a:r>
                      <a:endParaRPr lang="en-US" sz="15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40</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w="3175" cap="flat" cmpd="sng" algn="ctr">
                      <a:no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1"/>
                  </a:ext>
                </a:extLst>
              </a:tr>
              <a:tr h="438878">
                <a:tc>
                  <a:txBody>
                    <a:bodyPr/>
                    <a:lstStyle/>
                    <a:p>
                      <a:pPr marL="0" marR="0">
                        <a:spcBef>
                          <a:spcPts val="0"/>
                        </a:spcBef>
                        <a:spcAft>
                          <a:spcPts val="0"/>
                        </a:spcAft>
                      </a:pPr>
                      <a:r>
                        <a:rPr lang="en-US" sz="1500" dirty="0">
                          <a:latin typeface="Calibri" pitchFamily="34" charset="0"/>
                        </a:rPr>
                        <a:t>(</a:t>
                      </a:r>
                      <a:r>
                        <a:rPr lang="en-US" sz="1500" b="1" dirty="0">
                          <a:latin typeface="Calibri" pitchFamily="34" charset="0"/>
                        </a:rPr>
                        <a:t>2) Current liabilities</a:t>
                      </a:r>
                    </a:p>
                    <a:p>
                      <a:pPr marL="0" marR="0">
                        <a:spcBef>
                          <a:spcPts val="0"/>
                        </a:spcBef>
                        <a:spcAft>
                          <a:spcPts val="0"/>
                        </a:spcAft>
                      </a:pPr>
                      <a:r>
                        <a:rPr lang="en-US" sz="1500" dirty="0">
                          <a:latin typeface="Calibri" pitchFamily="34" charset="0"/>
                          <a:ea typeface="Times New Roman"/>
                          <a:cs typeface="Times New Roman"/>
                        </a:rPr>
                        <a:t>   (a)</a:t>
                      </a:r>
                      <a:r>
                        <a:rPr lang="en-US" sz="1500" baseline="0" dirty="0">
                          <a:latin typeface="Calibri" pitchFamily="34" charset="0"/>
                          <a:ea typeface="Times New Roman"/>
                          <a:cs typeface="Times New Roman"/>
                        </a:rPr>
                        <a:t> Financial liabilities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12"/>
                  </a:ext>
                </a:extLst>
              </a:tr>
              <a:tr h="219439">
                <a:tc>
                  <a:txBody>
                    <a:bodyPr/>
                    <a:lstStyle/>
                    <a:p>
                      <a:pPr marL="0" marR="0" indent="127000">
                        <a:spcBef>
                          <a:spcPts val="0"/>
                        </a:spcBef>
                        <a:spcAft>
                          <a:spcPts val="0"/>
                        </a:spcAft>
                      </a:pPr>
                      <a:r>
                        <a:rPr lang="en-US" sz="1500" dirty="0">
                          <a:latin typeface="Calibri" pitchFamily="34" charset="0"/>
                        </a:rPr>
                        <a:t>    (i) Borrowings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3"/>
                  </a:ext>
                </a:extLst>
              </a:tr>
              <a:tr h="219439">
                <a:tc>
                  <a:txBody>
                    <a:bodyPr/>
                    <a:lstStyle/>
                    <a:p>
                      <a:pPr marL="0" marR="0" indent="127000">
                        <a:spcBef>
                          <a:spcPts val="0"/>
                        </a:spcBef>
                        <a:spcAft>
                          <a:spcPts val="0"/>
                        </a:spcAft>
                      </a:pPr>
                      <a:r>
                        <a:rPr lang="en-US" sz="1500" dirty="0">
                          <a:latin typeface="Calibri" pitchFamily="34" charset="0"/>
                        </a:rPr>
                        <a:t>    (ii) Trade payables </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4"/>
                  </a:ext>
                </a:extLst>
              </a:tr>
              <a:tr h="234069">
                <a:tc>
                  <a:txBody>
                    <a:bodyPr/>
                    <a:lstStyle/>
                    <a:p>
                      <a:pPr marL="0" marR="0" indent="127000">
                        <a:spcBef>
                          <a:spcPts val="0"/>
                        </a:spcBef>
                        <a:spcAft>
                          <a:spcPts val="0"/>
                        </a:spcAft>
                      </a:pPr>
                      <a:r>
                        <a:rPr lang="en-IN" sz="1500" dirty="0">
                          <a:latin typeface="Calibri" pitchFamily="34" charset="0"/>
                          <a:ea typeface="Times New Roman"/>
                          <a:cs typeface="Times New Roman"/>
                        </a:rPr>
                        <a:t>           </a:t>
                      </a:r>
                      <a:r>
                        <a:rPr lang="en-US" sz="1600" dirty="0"/>
                        <a:t>Total outstanding dues of micro enterprises and small enterprises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17</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5"/>
                  </a:ext>
                </a:extLst>
              </a:tr>
              <a:tr h="234069">
                <a:tc>
                  <a:txBody>
                    <a:bodyPr/>
                    <a:lstStyle/>
                    <a:p>
                      <a:pPr marL="0" marR="0" indent="127000">
                        <a:spcBef>
                          <a:spcPts val="0"/>
                        </a:spcBef>
                        <a:spcAft>
                          <a:spcPts val="0"/>
                        </a:spcAft>
                      </a:pPr>
                      <a:r>
                        <a:rPr lang="en-IN" sz="1500" dirty="0">
                          <a:latin typeface="Calibri" pitchFamily="34" charset="0"/>
                          <a:ea typeface="Times New Roman"/>
                          <a:cs typeface="Times New Roman"/>
                        </a:rPr>
                        <a:t>            </a:t>
                      </a:r>
                      <a:r>
                        <a:rPr lang="en-US" sz="1600" dirty="0"/>
                        <a:t>Total outstanding dues of creditors other than micro &amp; small enterprises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4,513</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6"/>
                  </a:ext>
                </a:extLst>
              </a:tr>
              <a:tr h="219439">
                <a:tc>
                  <a:txBody>
                    <a:bodyPr/>
                    <a:lstStyle/>
                    <a:p>
                      <a:pPr marL="0" marR="0" indent="127000">
                        <a:spcBef>
                          <a:spcPts val="0"/>
                        </a:spcBef>
                        <a:spcAft>
                          <a:spcPts val="0"/>
                        </a:spcAft>
                      </a:pPr>
                      <a:r>
                        <a:rPr lang="en-US" sz="1500" dirty="0">
                          <a:latin typeface="Calibri" pitchFamily="34" charset="0"/>
                        </a:rPr>
                        <a:t>    (iii) Lease liabilities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147</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7"/>
                  </a:ext>
                </a:extLst>
              </a:tr>
              <a:tr h="219439">
                <a:tc>
                  <a:txBody>
                    <a:bodyPr/>
                    <a:lstStyle/>
                    <a:p>
                      <a:pPr marL="0" marR="0" indent="127000">
                        <a:spcBef>
                          <a:spcPts val="0"/>
                        </a:spcBef>
                        <a:spcAft>
                          <a:spcPts val="0"/>
                        </a:spcAft>
                      </a:pPr>
                      <a:r>
                        <a:rPr lang="en-US" sz="1500" dirty="0">
                          <a:latin typeface="Calibri" pitchFamily="34" charset="0"/>
                        </a:rPr>
                        <a:t>    (iv) Other financial liabilities</a:t>
                      </a:r>
                      <a:endParaRPr lang="en-US" sz="15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924</a:t>
                      </a:r>
                      <a:endParaRPr lang="en-US" sz="1500" b="0" kern="1200" dirty="0">
                        <a:solidFill>
                          <a:schemeClr val="tx1"/>
                        </a:solidFill>
                        <a:latin typeface="Calibri" pitchFamily="34" charset="0"/>
                        <a:ea typeface="+mn-ea"/>
                        <a:cs typeface="+mn-cs"/>
                      </a:endParaRP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18"/>
                  </a:ext>
                </a:extLst>
              </a:tr>
              <a:tr h="219439">
                <a:tc>
                  <a:txBody>
                    <a:bodyPr/>
                    <a:lstStyle/>
                    <a:p>
                      <a:pPr marL="0" marR="0" indent="127000">
                        <a:spcBef>
                          <a:spcPts val="0"/>
                        </a:spcBef>
                        <a:spcAft>
                          <a:spcPts val="0"/>
                        </a:spcAft>
                      </a:pPr>
                      <a:r>
                        <a:rPr lang="en-US" sz="1500" dirty="0">
                          <a:latin typeface="Calibri" pitchFamily="34" charset="0"/>
                          <a:ea typeface="Times New Roman"/>
                          <a:cs typeface="Times New Roman"/>
                        </a:rPr>
                        <a:t>(b) Other current</a:t>
                      </a:r>
                      <a:r>
                        <a:rPr lang="en-US" sz="1500" baseline="0" dirty="0">
                          <a:latin typeface="Calibri" pitchFamily="34" charset="0"/>
                          <a:ea typeface="Times New Roman"/>
                          <a:cs typeface="Times New Roman"/>
                        </a:rPr>
                        <a:t> liabilities </a:t>
                      </a:r>
                      <a:endParaRPr lang="en-US" sz="15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4,065</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9"/>
                  </a:ext>
                </a:extLst>
              </a:tr>
              <a:tr h="219439">
                <a:tc>
                  <a:txBody>
                    <a:bodyPr/>
                    <a:lstStyle/>
                    <a:p>
                      <a:pPr marL="0" marR="0" indent="127000">
                        <a:spcBef>
                          <a:spcPts val="0"/>
                        </a:spcBef>
                        <a:spcAft>
                          <a:spcPts val="0"/>
                        </a:spcAft>
                      </a:pPr>
                      <a:r>
                        <a:rPr lang="en-US" sz="1500" dirty="0">
                          <a:latin typeface="Calibri" pitchFamily="34" charset="0"/>
                          <a:ea typeface="Times New Roman"/>
                          <a:cs typeface="Times New Roman"/>
                        </a:rPr>
                        <a:t>(c) Provisions</a:t>
                      </a: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Calibri" pitchFamily="34" charset="0"/>
                          <a:ea typeface="+mn-ea"/>
                          <a:cs typeface="+mn-cs"/>
                        </a:rPr>
                        <a:t>45,719</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0"/>
                  </a:ext>
                </a:extLst>
              </a:tr>
              <a:tr h="219439">
                <a:tc>
                  <a:txBody>
                    <a:bodyPr/>
                    <a:lstStyle/>
                    <a:p>
                      <a:pPr marL="0" marR="0" indent="127000">
                        <a:spcBef>
                          <a:spcPts val="0"/>
                        </a:spcBef>
                        <a:spcAft>
                          <a:spcPts val="0"/>
                        </a:spcAft>
                      </a:pPr>
                      <a:r>
                        <a:rPr lang="en-IN" sz="1500" dirty="0">
                          <a:latin typeface="Calibri" pitchFamily="34" charset="0"/>
                          <a:ea typeface="Times New Roman"/>
                          <a:cs typeface="Times New Roman"/>
                        </a:rPr>
                        <a:t>(d) </a:t>
                      </a:r>
                      <a:r>
                        <a:rPr lang="en-US" sz="1500" dirty="0"/>
                        <a:t>Current tax liabilities (Net)</a:t>
                      </a:r>
                      <a:endParaRPr lang="en-US" sz="1500" dirty="0">
                        <a:latin typeface="Calibri" pitchFamily="34" charset="0"/>
                        <a:ea typeface="Times New Roman"/>
                        <a:cs typeface="Times New Roman"/>
                      </a:endParaRP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1"/>
                  </a:ext>
                </a:extLst>
              </a:tr>
              <a:tr h="219439">
                <a:tc>
                  <a:txBody>
                    <a:bodyPr/>
                    <a:lstStyle/>
                    <a:p>
                      <a:pPr marL="0" marR="0" indent="127000">
                        <a:spcBef>
                          <a:spcPts val="0"/>
                        </a:spcBef>
                        <a:spcAft>
                          <a:spcPts val="0"/>
                        </a:spcAft>
                      </a:pPr>
                      <a:endParaRPr lang="en-US" sz="1400" b="0" dirty="0">
                        <a:latin typeface="Calibri" pitchFamily="34" charset="0"/>
                        <a:ea typeface="Times New Roman"/>
                        <a:cs typeface="Times New Roman"/>
                      </a:endParaRP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2"/>
                  </a:ext>
                </a:extLst>
              </a:tr>
              <a:tr h="219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alibri" pitchFamily="34" charset="0"/>
                        </a:rPr>
                        <a:t>Total</a:t>
                      </a:r>
                      <a:r>
                        <a:rPr lang="en-US" sz="1500" b="1" baseline="0" dirty="0">
                          <a:latin typeface="Calibri" pitchFamily="34" charset="0"/>
                        </a:rPr>
                        <a:t> e</a:t>
                      </a:r>
                      <a:r>
                        <a:rPr lang="en-US" sz="1500" b="1" dirty="0">
                          <a:latin typeface="Calibri" pitchFamily="34" charset="0"/>
                        </a:rPr>
                        <a:t>quity &amp; liabilities</a:t>
                      </a:r>
                      <a:endParaRPr lang="en-US" sz="1500" b="1" dirty="0">
                        <a:latin typeface="Calibri" pitchFamily="34" charset="0"/>
                        <a:ea typeface="Times New Roman"/>
                        <a:cs typeface="Times New Roman"/>
                      </a:endParaRPr>
                    </a:p>
                  </a:txBody>
                  <a:tcPr marL="59346" marR="59346" marT="0" marB="0" anchor="b">
                    <a:solidFill>
                      <a:schemeClr val="accent1">
                        <a:lumMod val="75000"/>
                      </a:schemeClr>
                    </a:solidFill>
                  </a:tcPr>
                </a:tc>
                <a:tc>
                  <a:txBody>
                    <a:bodyPr/>
                    <a:lstStyle/>
                    <a:p>
                      <a:pPr marL="0" marR="0" algn="r"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27,805</a:t>
                      </a:r>
                    </a:p>
                  </a:txBody>
                  <a:tcPr marL="68580" marR="68580" marT="0" marB="0" anchor="b">
                    <a:lnT w="3175" cap="flat" cmpd="sng" algn="ctr">
                      <a:noFill/>
                      <a:prstDash val="dot"/>
                      <a:round/>
                      <a:headEnd type="none" w="med" len="med"/>
                      <a:tailEnd type="none" w="med" len="med"/>
                    </a:lnT>
                    <a:solidFill>
                      <a:schemeClr val="accent1">
                        <a:lumMod val="75000"/>
                      </a:schemeClr>
                    </a:solidFill>
                  </a:tcPr>
                </a:tc>
                <a:extLst>
                  <a:ext uri="{0D108BD9-81ED-4DB2-BD59-A6C34878D82A}">
                    <a16:rowId xmlns:a16="http://schemas.microsoft.com/office/drawing/2014/main" val="10023"/>
                  </a:ext>
                </a:extLst>
              </a:tr>
            </a:tbl>
          </a:graphicData>
        </a:graphic>
      </p:graphicFrame>
      <p:sp>
        <p:nvSpPr>
          <p:cNvPr id="4" name="Slide Number Placeholder 3">
            <a:extLst>
              <a:ext uri="{FF2B5EF4-FFF2-40B4-BE49-F238E27FC236}">
                <a16:creationId xmlns:a16="http://schemas.microsoft.com/office/drawing/2014/main" id="{F0F4B368-8FC3-98CE-A965-89781C15FA2F}"/>
              </a:ext>
            </a:extLst>
          </p:cNvPr>
          <p:cNvSpPr>
            <a:spLocks noGrp="1"/>
          </p:cNvSpPr>
          <p:nvPr>
            <p:ph type="sldNum" sz="quarter" idx="12"/>
          </p:nvPr>
        </p:nvSpPr>
        <p:spPr/>
        <p:txBody>
          <a:bodyPr/>
          <a:lstStyle/>
          <a:p>
            <a:fld id="{C7B9B95D-F2CB-4CF3-B3AD-796D80689AB1}" type="slidenum">
              <a:rPr lang="en-IN" smtClean="0"/>
              <a:t>16</a:t>
            </a:fld>
            <a:endParaRPr lang="en-IN"/>
          </a:p>
        </p:txBody>
      </p:sp>
    </p:spTree>
    <p:extLst>
      <p:ext uri="{BB962C8B-B14F-4D97-AF65-F5344CB8AC3E}">
        <p14:creationId xmlns:p14="http://schemas.microsoft.com/office/powerpoint/2010/main" val="389134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CC1D7F-FAC1-8D9D-1557-B40298A57475}"/>
              </a:ext>
            </a:extLst>
          </p:cNvPr>
          <p:cNvGraphicFramePr>
            <a:graphicFrameLocks noGrp="1"/>
          </p:cNvGraphicFramePr>
          <p:nvPr>
            <p:extLst>
              <p:ext uri="{D42A27DB-BD31-4B8C-83A1-F6EECF244321}">
                <p14:modId xmlns:p14="http://schemas.microsoft.com/office/powerpoint/2010/main" val="197840018"/>
              </p:ext>
            </p:extLst>
          </p:nvPr>
        </p:nvGraphicFramePr>
        <p:xfrm>
          <a:off x="86492" y="366712"/>
          <a:ext cx="10563367" cy="6172200"/>
        </p:xfrm>
        <a:graphic>
          <a:graphicData uri="http://schemas.openxmlformats.org/drawingml/2006/table">
            <a:tbl>
              <a:tblPr>
                <a:effectLst/>
                <a:tableStyleId>{9D7B26C5-4107-4FEC-AEDC-1716B250A1EF}</a:tableStyleId>
              </a:tblPr>
              <a:tblGrid>
                <a:gridCol w="7522420">
                  <a:extLst>
                    <a:ext uri="{9D8B030D-6E8A-4147-A177-3AD203B41FA5}">
                      <a16:colId xmlns:a16="http://schemas.microsoft.com/office/drawing/2014/main" val="20000"/>
                    </a:ext>
                  </a:extLst>
                </a:gridCol>
                <a:gridCol w="3040947">
                  <a:extLst>
                    <a:ext uri="{9D8B030D-6E8A-4147-A177-3AD203B41FA5}">
                      <a16:colId xmlns:a16="http://schemas.microsoft.com/office/drawing/2014/main" val="20001"/>
                    </a:ext>
                  </a:extLst>
                </a:gridCol>
              </a:tblGrid>
              <a:tr h="161359">
                <a:tc>
                  <a:txBody>
                    <a:bodyPr/>
                    <a:lstStyle/>
                    <a:p>
                      <a:pPr marL="0" marR="0" algn="l" defTabSz="914400" rtl="0" eaLnBrk="1" latinLnBrk="0" hangingPunct="1">
                        <a:spcBef>
                          <a:spcPts val="0"/>
                        </a:spcBef>
                        <a:spcAft>
                          <a:spcPts val="0"/>
                        </a:spcAft>
                      </a:pPr>
                      <a:r>
                        <a:rPr lang="en-US" sz="1500" b="1" kern="1200" dirty="0" err="1">
                          <a:solidFill>
                            <a:schemeClr val="tx1"/>
                          </a:solidFill>
                          <a:latin typeface="Calibri" pitchFamily="34" charset="0"/>
                          <a:ea typeface="+mn-ea"/>
                          <a:cs typeface="+mn-cs"/>
                        </a:rPr>
                        <a:t>Rs</a:t>
                      </a:r>
                      <a:r>
                        <a:rPr lang="en-US" sz="1500" b="1" kern="1200" dirty="0">
                          <a:solidFill>
                            <a:schemeClr val="tx1"/>
                          </a:solidFill>
                          <a:latin typeface="Calibri" pitchFamily="34" charset="0"/>
                          <a:ea typeface="+mn-ea"/>
                          <a:cs typeface="+mn-cs"/>
                        </a:rPr>
                        <a:t>. million</a:t>
                      </a:r>
                    </a:p>
                  </a:txBody>
                  <a:tcPr marL="59346" marR="59346" marT="0" marB="0" anchor="b"/>
                </a:tc>
                <a:tc>
                  <a:txBody>
                    <a:bodyPr/>
                    <a:lstStyle/>
                    <a:p>
                      <a:pPr marL="0" marR="0" algn="r">
                        <a:spcBef>
                          <a:spcPts val="0"/>
                        </a:spcBef>
                        <a:spcAft>
                          <a:spcPts val="0"/>
                        </a:spcAft>
                      </a:pPr>
                      <a:r>
                        <a:rPr lang="en-US" sz="1500" b="1" i="0" u="none" strike="noStrike" dirty="0">
                          <a:solidFill>
                            <a:srgbClr val="000000"/>
                          </a:solidFill>
                          <a:latin typeface="+mn-lt"/>
                        </a:rPr>
                        <a:t>September  202</a:t>
                      </a:r>
                      <a:r>
                        <a:rPr lang="en-US" sz="1500" b="1" i="0" u="none" strike="noStrike" baseline="0" dirty="0">
                          <a:solidFill>
                            <a:srgbClr val="000000"/>
                          </a:solidFill>
                          <a:latin typeface="Calibri" pitchFamily="34" charset="0"/>
                        </a:rPr>
                        <a:t>4 </a:t>
                      </a:r>
                      <a:r>
                        <a:rPr lang="en-US" sz="1500" b="1" dirty="0">
                          <a:latin typeface="Calibri" pitchFamily="34" charset="0"/>
                        </a:rPr>
                        <a:t>(Unaudited)</a:t>
                      </a:r>
                      <a:endParaRPr lang="en-US" sz="1500" b="1"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0"/>
                  </a:ext>
                </a:extLst>
              </a:tr>
              <a:tr h="161359">
                <a:tc>
                  <a:txBody>
                    <a:bodyPr/>
                    <a:lstStyle/>
                    <a:p>
                      <a:pPr marL="0" marR="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Assets</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1"/>
                  </a:ext>
                </a:extLst>
              </a:tr>
              <a:tr h="161359">
                <a:tc>
                  <a:txBody>
                    <a:bodyPr/>
                    <a:lstStyle/>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r>
                        <a:rPr lang="en-US" sz="1500" b="1" kern="1200" dirty="0">
                          <a:solidFill>
                            <a:schemeClr val="tx1"/>
                          </a:solidFill>
                          <a:latin typeface="Calibri" pitchFamily="34" charset="0"/>
                          <a:ea typeface="+mn-ea"/>
                          <a:cs typeface="+mn-cs"/>
                        </a:rPr>
                        <a:t>1) Non-current assets </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2"/>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 Property, plant &amp; equipment</a:t>
                      </a:r>
                    </a:p>
                  </a:txBody>
                  <a:tcPr marL="59346" marR="59346" marT="0" marB="0" anchor="b"/>
                </a:tc>
                <a:tc>
                  <a:txBody>
                    <a:bodyPr/>
                    <a:lstStyle/>
                    <a:p>
                      <a:pPr marL="0" marR="0" algn="r" defTabSz="914400" rtl="0" eaLnBrk="1" latinLnBrk="0" hangingPunct="1">
                        <a:spcBef>
                          <a:spcPts val="0"/>
                        </a:spcBef>
                        <a:spcAft>
                          <a:spcPts val="0"/>
                        </a:spcAft>
                      </a:pPr>
                      <a:r>
                        <a:rPr lang="en-US" sz="1500" dirty="0"/>
                        <a:t>10,743</a:t>
                      </a: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3"/>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(b) Capital work in progress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3,278</a:t>
                      </a:r>
                    </a:p>
                  </a:txBody>
                  <a:tcPr marL="68580" marR="68580" marT="0" marB="0" anchor="b">
                    <a:solidFill>
                      <a:schemeClr val="accent1">
                        <a:lumMod val="60000"/>
                        <a:lumOff val="40000"/>
                      </a:schemeClr>
                    </a:solidFill>
                  </a:tcPr>
                </a:tc>
                <a:extLst>
                  <a:ext uri="{0D108BD9-81ED-4DB2-BD59-A6C34878D82A}">
                    <a16:rowId xmlns:a16="http://schemas.microsoft.com/office/drawing/2014/main" val="10004"/>
                  </a:ext>
                </a:extLst>
              </a:tr>
              <a:tr h="161359">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Calibri" pitchFamily="34" charset="0"/>
                          <a:ea typeface="+mn-ea"/>
                          <a:cs typeface="+mn-cs"/>
                        </a:rPr>
                        <a:t>(c)</a:t>
                      </a:r>
                      <a:r>
                        <a:rPr lang="en-US" sz="1500" b="0" kern="1200" baseline="0" dirty="0">
                          <a:solidFill>
                            <a:schemeClr val="tx1"/>
                          </a:solidFill>
                          <a:latin typeface="Calibri" pitchFamily="34" charset="0"/>
                          <a:ea typeface="+mn-ea"/>
                          <a:cs typeface="+mn-cs"/>
                        </a:rPr>
                        <a:t> Goodwill </a:t>
                      </a:r>
                      <a:endParaRPr lang="en-US" sz="1500" b="0" kern="1200" dirty="0">
                        <a:solidFill>
                          <a:schemeClr val="tx1"/>
                        </a:solidFill>
                        <a:latin typeface="Calibri" pitchFamily="34" charset="0"/>
                        <a:ea typeface="+mn-ea"/>
                        <a:cs typeface="+mn-cs"/>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a:t>
                      </a:r>
                    </a:p>
                  </a:txBody>
                  <a:tcPr marL="68580" marR="68580" marT="0" marB="0" anchor="b">
                    <a:solidFill>
                      <a:schemeClr val="accent1">
                        <a:lumMod val="60000"/>
                        <a:lumOff val="40000"/>
                      </a:schemeClr>
                    </a:solidFill>
                  </a:tcPr>
                </a:tc>
                <a:extLst>
                  <a:ext uri="{0D108BD9-81ED-4DB2-BD59-A6C34878D82A}">
                    <a16:rowId xmlns:a16="http://schemas.microsoft.com/office/drawing/2014/main" val="10005"/>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(d)</a:t>
                      </a:r>
                      <a:r>
                        <a:rPr lang="en-US" sz="1500" b="0" kern="1200" baseline="0" dirty="0">
                          <a:solidFill>
                            <a:schemeClr val="tx1"/>
                          </a:solidFill>
                          <a:latin typeface="Calibri" pitchFamily="34" charset="0"/>
                          <a:ea typeface="+mn-ea"/>
                          <a:cs typeface="+mn-cs"/>
                        </a:rPr>
                        <a:t> Other intangible assets</a:t>
                      </a:r>
                      <a:endParaRPr lang="en-US" sz="1500" b="0" kern="1200" dirty="0">
                        <a:solidFill>
                          <a:schemeClr val="tx1"/>
                        </a:solidFill>
                        <a:latin typeface="Calibri" pitchFamily="34" charset="0"/>
                        <a:ea typeface="+mn-ea"/>
                        <a:cs typeface="+mn-cs"/>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17</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6"/>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(e) Intangible assets under development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747</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7"/>
                  </a:ext>
                </a:extLst>
              </a:tr>
              <a:tr h="322718">
                <a:tc>
                  <a:txBody>
                    <a:bodyPr/>
                    <a:lstStyle/>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(f) Financial assets</a:t>
                      </a:r>
                    </a:p>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Investments</a:t>
                      </a:r>
                    </a:p>
                  </a:txBody>
                  <a:tcPr marL="59346" marR="59346" marT="0" marB="0" anchor="b">
                    <a:lnR>
                      <a:noFill/>
                    </a:lnR>
                  </a:tcPr>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r h="161359">
                <a:tc>
                  <a:txBody>
                    <a:bodyPr/>
                    <a:lstStyle/>
                    <a:p>
                      <a:pPr marL="0" marR="0" algn="l" defTabSz="914400" rtl="0" eaLnBrk="1" latinLnBrk="0" hangingPunct="1">
                        <a:spcBef>
                          <a:spcPts val="0"/>
                        </a:spcBef>
                        <a:spcAft>
                          <a:spcPts val="0"/>
                        </a:spcAft>
                      </a:pPr>
                      <a:r>
                        <a:rPr lang="en-US" sz="1500" b="0" kern="1200" baseline="0" dirty="0">
                          <a:solidFill>
                            <a:schemeClr val="tx1"/>
                          </a:solidFill>
                          <a:latin typeface="Calibri" pitchFamily="34" charset="0"/>
                          <a:ea typeface="+mn-ea"/>
                          <a:cs typeface="+mn-cs"/>
                        </a:rPr>
                        <a:t>         (ii) Loans</a:t>
                      </a:r>
                      <a:r>
                        <a:rPr lang="en-US" sz="1500" b="0" kern="1200" dirty="0">
                          <a:solidFill>
                            <a:schemeClr val="tx1"/>
                          </a:solidFill>
                          <a:latin typeface="Calibri" pitchFamily="34" charset="0"/>
                          <a:ea typeface="+mn-ea"/>
                          <a:cs typeface="+mn-cs"/>
                        </a:rPr>
                        <a:t> </a:t>
                      </a:r>
                    </a:p>
                  </a:txBody>
                  <a:tcPr marL="59346" marR="59346" marT="0" marB="0" anchor="b">
                    <a:lnR>
                      <a:noFill/>
                    </a:lnR>
                  </a:tcPr>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59346" marR="59346" marT="0" marB="0" anchor="b">
                    <a:lnL>
                      <a:noFill/>
                    </a:lnL>
                    <a:lnR>
                      <a:noFill/>
                    </a:lnR>
                    <a:lnT w="317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9"/>
                  </a:ext>
                </a:extLst>
              </a:tr>
              <a:tr h="161359">
                <a:tc>
                  <a:txBody>
                    <a:bodyPr/>
                    <a:lstStyle/>
                    <a:p>
                      <a:pPr marL="0" marR="0" indent="127000" algn="l" defTabSz="914400" rtl="0" eaLnBrk="1" latinLnBrk="0" hangingPunct="1">
                        <a:spcBef>
                          <a:spcPts val="0"/>
                        </a:spcBef>
                        <a:spcAft>
                          <a:spcPts val="0"/>
                        </a:spcAft>
                      </a:pPr>
                      <a:r>
                        <a:rPr lang="en-US" sz="1500" b="0" kern="1200" baseline="0" dirty="0">
                          <a:solidFill>
                            <a:schemeClr val="tx1"/>
                          </a:solidFill>
                          <a:latin typeface="Calibri" pitchFamily="34" charset="0"/>
                          <a:ea typeface="+mn-ea"/>
                          <a:cs typeface="+mn-cs"/>
                        </a:rPr>
                        <a:t>      (iii) Other financial assets</a:t>
                      </a:r>
                      <a:r>
                        <a:rPr lang="en-US" sz="1500" b="0" kern="1200" dirty="0">
                          <a:solidFill>
                            <a:schemeClr val="tx1"/>
                          </a:solidFill>
                          <a:latin typeface="Calibri" pitchFamily="34" charset="0"/>
                          <a:ea typeface="+mn-ea"/>
                          <a:cs typeface="+mn-cs"/>
                        </a:rPr>
                        <a: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499</a:t>
                      </a:r>
                      <a:endParaRPr lang="en-US" sz="1500" b="0" kern="1200" dirty="0">
                        <a:solidFill>
                          <a:schemeClr val="tx1"/>
                        </a:solidFill>
                        <a:latin typeface="Calibri" pitchFamily="34" charset="0"/>
                        <a:ea typeface="+mn-ea"/>
                        <a:cs typeface="+mn-cs"/>
                      </a:endParaRPr>
                    </a:p>
                  </a:txBody>
                  <a:tcPr marL="68580" marR="68580" marT="0" marB="0" anchor="b">
                    <a:lnT>
                      <a:noFill/>
                    </a:lnT>
                    <a:solidFill>
                      <a:schemeClr val="accent1">
                        <a:lumMod val="60000"/>
                        <a:lumOff val="40000"/>
                      </a:schemeClr>
                    </a:solidFill>
                  </a:tcPr>
                </a:tc>
                <a:extLst>
                  <a:ext uri="{0D108BD9-81ED-4DB2-BD59-A6C34878D82A}">
                    <a16:rowId xmlns:a16="http://schemas.microsoft.com/office/drawing/2014/main" val="10010"/>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(g) Deferred tax assets (net)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p>
                  </a:txBody>
                  <a:tcPr marL="68580" marR="68580" marT="0" marB="0" anchor="b">
                    <a:solidFill>
                      <a:schemeClr val="accent1">
                        <a:lumMod val="60000"/>
                        <a:lumOff val="40000"/>
                      </a:schemeClr>
                    </a:solidFill>
                  </a:tcPr>
                </a:tc>
                <a:extLst>
                  <a:ext uri="{0D108BD9-81ED-4DB2-BD59-A6C34878D82A}">
                    <a16:rowId xmlns:a16="http://schemas.microsoft.com/office/drawing/2014/main" val="10011"/>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(h) Current tax assets (net)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853</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2"/>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Other non-current assets</a:t>
                      </a:r>
                    </a:p>
                  </a:txBody>
                  <a:tcPr marL="59346" marR="59346" marT="0" marB="0" anchor="b"/>
                </a:tc>
                <a:tc>
                  <a:txBody>
                    <a:bodyPr/>
                    <a:lstStyle/>
                    <a:p>
                      <a:pPr marL="0" marR="0" algn="r" defTabSz="914400" rtl="0" eaLnBrk="1" latinLnBrk="0" hangingPunct="1">
                        <a:spcBef>
                          <a:spcPts val="0"/>
                        </a:spcBef>
                        <a:spcAft>
                          <a:spcPts val="0"/>
                        </a:spcAft>
                      </a:pPr>
                      <a:r>
                        <a:rPr lang="en-US" sz="1500" dirty="0"/>
                        <a:t>3,489</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3"/>
                  </a:ext>
                </a:extLst>
              </a:tr>
              <a:tr h="484077">
                <a:tc>
                  <a:txBody>
                    <a:bodyPr/>
                    <a:lstStyle/>
                    <a:p>
                      <a:pPr marL="0" marR="0" indent="127000" algn="l"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p>
                      <a:pPr marL="0" marR="0" indent="12700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(2) Current assets</a:t>
                      </a:r>
                    </a:p>
                    <a:p>
                      <a:pPr marL="0" marR="0" indent="0" algn="l" defTabSz="914400" rtl="0" eaLnBrk="1" latinLnBrk="0" hangingPunct="1">
                        <a:spcBef>
                          <a:spcPts val="0"/>
                        </a:spcBef>
                        <a:spcAft>
                          <a:spcPts val="0"/>
                        </a:spcAft>
                        <a:buNone/>
                      </a:pPr>
                      <a:r>
                        <a:rPr lang="en-US" sz="1500" b="0" kern="1200" dirty="0">
                          <a:solidFill>
                            <a:schemeClr val="tx1"/>
                          </a:solidFill>
                          <a:latin typeface="Calibri" pitchFamily="34" charset="0"/>
                          <a:ea typeface="+mn-ea"/>
                          <a:cs typeface="+mn-cs"/>
                        </a:rPr>
                        <a:t>   (a)</a:t>
                      </a:r>
                      <a:r>
                        <a:rPr lang="en-US" sz="1500" b="0" kern="1200" baseline="0" dirty="0">
                          <a:solidFill>
                            <a:schemeClr val="tx1"/>
                          </a:solidFill>
                          <a:latin typeface="Calibri" pitchFamily="34" charset="0"/>
                          <a:ea typeface="+mn-ea"/>
                          <a:cs typeface="+mn-cs"/>
                        </a:rPr>
                        <a:t> </a:t>
                      </a:r>
                      <a:r>
                        <a:rPr lang="en-US" sz="1500" b="0" kern="1200" dirty="0">
                          <a:solidFill>
                            <a:schemeClr val="tx1"/>
                          </a:solidFill>
                          <a:latin typeface="Calibri" pitchFamily="34" charset="0"/>
                          <a:ea typeface="+mn-ea"/>
                          <a:cs typeface="+mn-cs"/>
                        </a:rPr>
                        <a:t>Inventories</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97</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14"/>
                  </a:ext>
                </a:extLst>
              </a:tr>
              <a:tr h="1129514">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(b) Financial assets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Investments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(ii) Trade receivables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(iii) Cash and cash equivalents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baseline="0" dirty="0">
                          <a:solidFill>
                            <a:schemeClr val="tx1"/>
                          </a:solidFill>
                          <a:latin typeface="Calibri" pitchFamily="34" charset="0"/>
                          <a:ea typeface="+mn-ea"/>
                          <a:cs typeface="+mn-cs"/>
                        </a:rPr>
                        <a:t>(iv) Other b</a:t>
                      </a:r>
                      <a:r>
                        <a:rPr lang="en-US" sz="1500" b="0" kern="1200" dirty="0">
                          <a:solidFill>
                            <a:schemeClr val="tx1"/>
                          </a:solidFill>
                          <a:latin typeface="Calibri" pitchFamily="34" charset="0"/>
                          <a:ea typeface="+mn-ea"/>
                          <a:cs typeface="+mn-cs"/>
                        </a:rPr>
                        <a:t>ank balances         </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(v) Other financial assets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(c) Other current assets</a:t>
                      </a: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158</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755</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287</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808</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72</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6,002</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5"/>
                  </a:ext>
                </a:extLst>
              </a:tr>
              <a:tr h="161359">
                <a:tc>
                  <a:txBody>
                    <a:bodyPr/>
                    <a:lstStyle/>
                    <a:p>
                      <a:pPr marL="0" marR="0" algn="l" defTabSz="914400" rtl="0" eaLnBrk="1" latinLnBrk="0" hangingPunct="1">
                        <a:spcBef>
                          <a:spcPts val="0"/>
                        </a:spcBef>
                        <a:spcAft>
                          <a:spcPts val="0"/>
                        </a:spcAft>
                      </a:pPr>
                      <a:r>
                        <a:rPr lang="en-US" sz="1400" b="0" kern="1200" baseline="0" dirty="0">
                          <a:solidFill>
                            <a:schemeClr val="tx1"/>
                          </a:solidFill>
                          <a:latin typeface="Calibri" pitchFamily="34" charset="0"/>
                          <a:ea typeface="+mn-ea"/>
                          <a:cs typeface="+mn-cs"/>
                        </a:rPr>
                        <a:t>  </a:t>
                      </a:r>
                    </a:p>
                  </a:txBody>
                  <a:tcPr marL="59346" marR="59346" marT="0" marB="0" anchor="b">
                    <a:noFill/>
                  </a:tcPr>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lnB>
                      <a:noFill/>
                    </a:lnB>
                    <a:solidFill>
                      <a:schemeClr val="accent1">
                        <a:lumMod val="60000"/>
                        <a:lumOff val="40000"/>
                      </a:schemeClr>
                    </a:solidFill>
                  </a:tcPr>
                </a:tc>
                <a:extLst>
                  <a:ext uri="{0D108BD9-81ED-4DB2-BD59-A6C34878D82A}">
                    <a16:rowId xmlns:a16="http://schemas.microsoft.com/office/drawing/2014/main" val="10016"/>
                  </a:ext>
                </a:extLst>
              </a:tr>
              <a:tr h="161359">
                <a:tc>
                  <a:txBody>
                    <a:bodyPr/>
                    <a:lstStyle/>
                    <a:p>
                      <a:pPr marL="0" marR="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Total</a:t>
                      </a:r>
                      <a:r>
                        <a:rPr lang="en-US" sz="1500" b="1" kern="1200" baseline="0" dirty="0">
                          <a:solidFill>
                            <a:schemeClr val="tx1"/>
                          </a:solidFill>
                          <a:latin typeface="Calibri" pitchFamily="34" charset="0"/>
                          <a:ea typeface="+mn-ea"/>
                          <a:cs typeface="+mn-cs"/>
                        </a:rPr>
                        <a:t> </a:t>
                      </a:r>
                      <a:r>
                        <a:rPr lang="en-US" sz="1500" b="1" kern="1200" dirty="0">
                          <a:solidFill>
                            <a:schemeClr val="tx1"/>
                          </a:solidFill>
                          <a:latin typeface="Calibri" pitchFamily="34" charset="0"/>
                          <a:ea typeface="+mn-ea"/>
                          <a:cs typeface="+mn-cs"/>
                        </a:rPr>
                        <a:t>assets</a:t>
                      </a:r>
                    </a:p>
                  </a:txBody>
                  <a:tcPr marL="59346" marR="59346" marT="0" marB="0" anchor="b">
                    <a:solidFill>
                      <a:schemeClr val="accent1">
                        <a:lumMod val="75000"/>
                      </a:schemeClr>
                    </a:solidFill>
                  </a:tcPr>
                </a:tc>
                <a:tc>
                  <a:txBody>
                    <a:bodyPr/>
                    <a:lstStyle/>
                    <a:p>
                      <a:pPr marL="0" marR="0" algn="r"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27,805</a:t>
                      </a:r>
                    </a:p>
                  </a:txBody>
                  <a:tcPr marL="59346" marR="59346" marT="0" marB="0" anchor="b">
                    <a:lnT w="3175" cap="flat" cmpd="sng" algn="ctr">
                      <a:noFill/>
                      <a:prstDash val="dot"/>
                      <a:round/>
                      <a:headEnd type="none" w="med" len="med"/>
                      <a:tailEnd type="none" w="med" len="med"/>
                    </a:lnT>
                    <a:solidFill>
                      <a:schemeClr val="accent1">
                        <a:lumMod val="75000"/>
                      </a:schemeClr>
                    </a:solidFill>
                  </a:tcPr>
                </a:tc>
                <a:extLst>
                  <a:ext uri="{0D108BD9-81ED-4DB2-BD59-A6C34878D82A}">
                    <a16:rowId xmlns:a16="http://schemas.microsoft.com/office/drawing/2014/main" val="10017"/>
                  </a:ext>
                </a:extLst>
              </a:tr>
            </a:tbl>
          </a:graphicData>
        </a:graphic>
      </p:graphicFrame>
      <p:sp>
        <p:nvSpPr>
          <p:cNvPr id="3" name="Slide Number Placeholder 2">
            <a:extLst>
              <a:ext uri="{FF2B5EF4-FFF2-40B4-BE49-F238E27FC236}">
                <a16:creationId xmlns:a16="http://schemas.microsoft.com/office/drawing/2014/main" id="{7BF9E9C4-2AD2-8286-D822-AFCA2E878CC6}"/>
              </a:ext>
            </a:extLst>
          </p:cNvPr>
          <p:cNvSpPr>
            <a:spLocks noGrp="1"/>
          </p:cNvSpPr>
          <p:nvPr>
            <p:ph type="sldNum" sz="quarter" idx="12"/>
          </p:nvPr>
        </p:nvSpPr>
        <p:spPr/>
        <p:txBody>
          <a:bodyPr/>
          <a:lstStyle/>
          <a:p>
            <a:fld id="{C7B9B95D-F2CB-4CF3-B3AD-796D80689AB1}" type="slidenum">
              <a:rPr lang="en-IN" smtClean="0"/>
              <a:t>17</a:t>
            </a:fld>
            <a:endParaRPr lang="en-IN"/>
          </a:p>
        </p:txBody>
      </p:sp>
    </p:spTree>
    <p:extLst>
      <p:ext uri="{BB962C8B-B14F-4D97-AF65-F5344CB8AC3E}">
        <p14:creationId xmlns:p14="http://schemas.microsoft.com/office/powerpoint/2010/main" val="70846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25D6-70F4-5B68-8138-6E343E75D6EF}"/>
              </a:ext>
            </a:extLst>
          </p:cNvPr>
          <p:cNvSpPr txBox="1">
            <a:spLocks/>
          </p:cNvSpPr>
          <p:nvPr/>
        </p:nvSpPr>
        <p:spPr>
          <a:xfrm>
            <a:off x="3629" y="2862489"/>
            <a:ext cx="7237927"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US" b="1" dirty="0">
                <a:ea typeface="Verdana" panose="020B0604030504040204" pitchFamily="34" charset="0"/>
                <a:cs typeface="Verdana" panose="020B0604030504040204" pitchFamily="34" charset="0"/>
              </a:rPr>
              <a:t>Thank you</a:t>
            </a:r>
            <a:endParaRPr lang="en-US" dirty="0"/>
          </a:p>
        </p:txBody>
      </p:sp>
    </p:spTree>
    <p:extLst>
      <p:ext uri="{BB962C8B-B14F-4D97-AF65-F5344CB8AC3E}">
        <p14:creationId xmlns:p14="http://schemas.microsoft.com/office/powerpoint/2010/main" val="236800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126889-8632-8035-EFFB-E48504FC1EB7}"/>
              </a:ext>
            </a:extLst>
          </p:cNvPr>
          <p:cNvSpPr txBox="1">
            <a:spLocks/>
          </p:cNvSpPr>
          <p:nvPr/>
        </p:nvSpPr>
        <p:spPr>
          <a:xfrm>
            <a:off x="-1845" y="12452"/>
            <a:ext cx="6047046" cy="764144"/>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500" b="1" dirty="0">
                <a:latin typeface="Lato Bold" panose="020F0802020204030203" pitchFamily="34" charset="0"/>
              </a:rPr>
              <a:t>Disclaimer</a:t>
            </a:r>
          </a:p>
        </p:txBody>
      </p:sp>
      <p:sp>
        <p:nvSpPr>
          <p:cNvPr id="5" name="Rectangle 4">
            <a:extLst>
              <a:ext uri="{FF2B5EF4-FFF2-40B4-BE49-F238E27FC236}">
                <a16:creationId xmlns:a16="http://schemas.microsoft.com/office/drawing/2014/main" id="{315FC940-CA0F-CF81-D299-A35FAF1B5689}"/>
              </a:ext>
            </a:extLst>
          </p:cNvPr>
          <p:cNvSpPr/>
          <p:nvPr/>
        </p:nvSpPr>
        <p:spPr>
          <a:xfrm>
            <a:off x="477672" y="1398733"/>
            <a:ext cx="11259403" cy="3693319"/>
          </a:xfrm>
          <a:prstGeom prst="rect">
            <a:avLst/>
          </a:prstGeom>
        </p:spPr>
        <p:txBody>
          <a:bodyPr wrap="square">
            <a:spAutoFit/>
          </a:bodyPr>
          <a:lstStyle/>
          <a:p>
            <a:r>
              <a:rPr lang="en-US" dirty="0">
                <a:solidFill>
                  <a:schemeClr val="tx1">
                    <a:lumMod val="65000"/>
                    <a:lumOff val="35000"/>
                  </a:schemeClr>
                </a:solidFill>
                <a:latin typeface="Lato Light" panose="020F0302020204030203" pitchFamily="34" charset="0"/>
              </a:rPr>
              <a:t>Some of the statements made in this presentation are forward-looking statements and are based on the current beliefs, assumptions, expectations, estimates, objectives and projections of the directors and management of Dish TV India Limited about its business and the industry and markets in which it operates. </a:t>
            </a:r>
          </a:p>
          <a:p>
            <a:endParaRPr lang="en-US" dirty="0">
              <a:solidFill>
                <a:schemeClr val="tx1">
                  <a:lumMod val="65000"/>
                  <a:lumOff val="35000"/>
                </a:schemeClr>
              </a:solidFill>
              <a:latin typeface="Lato Light" panose="020F0302020204030203" pitchFamily="34" charset="0"/>
            </a:endParaRPr>
          </a:p>
          <a:p>
            <a:r>
              <a:rPr lang="en-US" dirty="0">
                <a:solidFill>
                  <a:schemeClr val="tx1">
                    <a:lumMod val="65000"/>
                    <a:lumOff val="35000"/>
                  </a:schemeClr>
                </a:solidFill>
                <a:latin typeface="Lato Light" panose="020F0302020204030203" pitchFamily="34" charset="0"/>
              </a:rPr>
              <a:t>These forward-looking statements include, without limitation, statements relating to revenues and earnings. The words “believe”, “anticipate”, “expect”, “estimate", "intend”, “project” and similar expressions are also intended to identify forward looking statements. These statements are not guarantees of future performance and are subject to risks, uncertainties and other factors, some of which are beyond the control of the Company and are difficult to predict. </a:t>
            </a:r>
          </a:p>
          <a:p>
            <a:endParaRPr lang="en-US" dirty="0">
              <a:solidFill>
                <a:schemeClr val="tx1">
                  <a:lumMod val="65000"/>
                  <a:lumOff val="35000"/>
                </a:schemeClr>
              </a:solidFill>
              <a:latin typeface="Lato Light" panose="020F0302020204030203" pitchFamily="34" charset="0"/>
            </a:endParaRPr>
          </a:p>
          <a:p>
            <a:r>
              <a:rPr lang="en-US" dirty="0">
                <a:solidFill>
                  <a:schemeClr val="tx1">
                    <a:lumMod val="65000"/>
                    <a:lumOff val="35000"/>
                  </a:schemeClr>
                </a:solidFill>
                <a:latin typeface="Lato Light" panose="020F0302020204030203" pitchFamily="34" charset="0"/>
              </a:rPr>
              <a:t>Consequently, actual results could differ materially from those expressed or forecast in the forward-looking statements as a result of, among other factors, changes in economic and market conditions, changes in the regulatory environment and other business and operational risks. Dish TV India Limited does not undertake to update these forward-looking statements to reflect events or circumstances that may arise after publication.</a:t>
            </a:r>
            <a:endParaRPr lang="en-IN" dirty="0">
              <a:solidFill>
                <a:schemeClr val="tx1">
                  <a:lumMod val="65000"/>
                  <a:lumOff val="35000"/>
                </a:schemeClr>
              </a:solidFill>
              <a:latin typeface="Lato Light" panose="020F0302020204030203" pitchFamily="34" charset="0"/>
            </a:endParaRPr>
          </a:p>
        </p:txBody>
      </p:sp>
      <p:sp>
        <p:nvSpPr>
          <p:cNvPr id="2" name="Slide Number Placeholder 1">
            <a:extLst>
              <a:ext uri="{FF2B5EF4-FFF2-40B4-BE49-F238E27FC236}">
                <a16:creationId xmlns:a16="http://schemas.microsoft.com/office/drawing/2014/main" id="{4617894F-A272-09A4-4104-805A7F54ED8D}"/>
              </a:ext>
            </a:extLst>
          </p:cNvPr>
          <p:cNvSpPr>
            <a:spLocks noGrp="1"/>
          </p:cNvSpPr>
          <p:nvPr>
            <p:ph type="sldNum" sz="quarter" idx="12"/>
          </p:nvPr>
        </p:nvSpPr>
        <p:spPr/>
        <p:txBody>
          <a:bodyPr/>
          <a:lstStyle/>
          <a:p>
            <a:fld id="{C7B9B95D-F2CB-4CF3-B3AD-796D80689AB1}" type="slidenum">
              <a:rPr lang="en-IN" smtClean="0"/>
              <a:t>2</a:t>
            </a:fld>
            <a:endParaRPr lang="en-IN"/>
          </a:p>
        </p:txBody>
      </p:sp>
    </p:spTree>
    <p:extLst>
      <p:ext uri="{BB962C8B-B14F-4D97-AF65-F5344CB8AC3E}">
        <p14:creationId xmlns:p14="http://schemas.microsoft.com/office/powerpoint/2010/main" val="260047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98EFC-6F03-C573-9B12-D8712451C95C}"/>
              </a:ext>
            </a:extLst>
          </p:cNvPr>
          <p:cNvSpPr txBox="1">
            <a:spLocks/>
          </p:cNvSpPr>
          <p:nvPr/>
        </p:nvSpPr>
        <p:spPr>
          <a:xfrm>
            <a:off x="1092200" y="2742339"/>
            <a:ext cx="9525000" cy="1149346"/>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US" sz="5400" b="1" dirty="0">
                <a:latin typeface="Lato Bold" panose="020F0802020204030203" pitchFamily="34" charset="0"/>
                <a:ea typeface="+mn-ea"/>
                <a:cs typeface="+mn-cs"/>
              </a:rPr>
              <a:t>Key highlights for the quarter</a:t>
            </a:r>
          </a:p>
        </p:txBody>
      </p:sp>
    </p:spTree>
    <p:extLst>
      <p:ext uri="{BB962C8B-B14F-4D97-AF65-F5344CB8AC3E}">
        <p14:creationId xmlns:p14="http://schemas.microsoft.com/office/powerpoint/2010/main" val="41538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BEA86C-6BBB-D3ED-3A7D-E6634CF7845D}"/>
              </a:ext>
            </a:extLst>
          </p:cNvPr>
          <p:cNvSpPr txBox="1">
            <a:spLocks/>
          </p:cNvSpPr>
          <p:nvPr/>
        </p:nvSpPr>
        <p:spPr>
          <a:xfrm>
            <a:off x="0" y="25758"/>
            <a:ext cx="4727713"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Key financial highlights</a:t>
            </a:r>
            <a:endParaRPr lang="en-US" dirty="0"/>
          </a:p>
        </p:txBody>
      </p:sp>
      <p:grpSp>
        <p:nvGrpSpPr>
          <p:cNvPr id="5" name="Group 4">
            <a:extLst>
              <a:ext uri="{FF2B5EF4-FFF2-40B4-BE49-F238E27FC236}">
                <a16:creationId xmlns:a16="http://schemas.microsoft.com/office/drawing/2014/main" id="{460390F4-4028-F33A-9756-E8008BF252C4}"/>
              </a:ext>
            </a:extLst>
          </p:cNvPr>
          <p:cNvGrpSpPr>
            <a:grpSpLocks noChangeAspect="1"/>
          </p:cNvGrpSpPr>
          <p:nvPr/>
        </p:nvGrpSpPr>
        <p:grpSpPr>
          <a:xfrm>
            <a:off x="413139" y="1252014"/>
            <a:ext cx="10708005" cy="4994782"/>
            <a:chOff x="457200" y="1132150"/>
            <a:chExt cx="8229600" cy="2692610"/>
          </a:xfrm>
        </p:grpSpPr>
        <p:grpSp>
          <p:nvGrpSpPr>
            <p:cNvPr id="6" name="Google Shape;114;p16">
              <a:extLst>
                <a:ext uri="{FF2B5EF4-FFF2-40B4-BE49-F238E27FC236}">
                  <a16:creationId xmlns:a16="http://schemas.microsoft.com/office/drawing/2014/main" id="{CB5965E0-CF47-E124-DA9F-831A078DAE71}"/>
                </a:ext>
              </a:extLst>
            </p:cNvPr>
            <p:cNvGrpSpPr/>
            <p:nvPr/>
          </p:nvGrpSpPr>
          <p:grpSpPr>
            <a:xfrm>
              <a:off x="2038770" y="3220260"/>
              <a:ext cx="6647955" cy="604500"/>
              <a:chOff x="2038770" y="3220260"/>
              <a:chExt cx="6647955" cy="604500"/>
            </a:xfrm>
          </p:grpSpPr>
          <p:sp>
            <p:nvSpPr>
              <p:cNvPr id="23" name="Google Shape;115;p16">
                <a:extLst>
                  <a:ext uri="{FF2B5EF4-FFF2-40B4-BE49-F238E27FC236}">
                    <a16:creationId xmlns:a16="http://schemas.microsoft.com/office/drawing/2014/main" id="{772A2CEC-ACE8-3E0F-D884-BA2C3867504D}"/>
                  </a:ext>
                </a:extLst>
              </p:cNvPr>
              <p:cNvSpPr/>
              <p:nvPr/>
            </p:nvSpPr>
            <p:spPr>
              <a:xfrm>
                <a:off x="3558539" y="3220260"/>
                <a:ext cx="5128186"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Maintained debt-free status as on December 31, 2024</a:t>
                </a:r>
              </a:p>
            </p:txBody>
          </p:sp>
          <p:sp>
            <p:nvSpPr>
              <p:cNvPr id="24" name="Google Shape;116;p16">
                <a:extLst>
                  <a:ext uri="{FF2B5EF4-FFF2-40B4-BE49-F238E27FC236}">
                    <a16:creationId xmlns:a16="http://schemas.microsoft.com/office/drawing/2014/main" id="{427A9ABD-DD86-0C18-BC14-EA60763BFF0C}"/>
                  </a:ext>
                </a:extLst>
              </p:cNvPr>
              <p:cNvSpPr/>
              <p:nvPr/>
            </p:nvSpPr>
            <p:spPr>
              <a:xfrm>
                <a:off x="2228518" y="3221386"/>
                <a:ext cx="1539300" cy="602400"/>
              </a:xfrm>
              <a:prstGeom prst="homePlate">
                <a:avLst>
                  <a:gd name="adj" fmla="val 34948"/>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Debt</a:t>
                </a:r>
                <a:endParaRPr b="1" dirty="0">
                  <a:solidFill>
                    <a:srgbClr val="FFFFFF"/>
                  </a:solidFill>
                  <a:latin typeface="Lato Bold" panose="020F0802020204030203"/>
                  <a:ea typeface="Fira Sans Extra Condensed Medium"/>
                  <a:cs typeface="Fira Sans Extra Condensed Medium"/>
                  <a:sym typeface="Fira Sans Extra Condensed Medium"/>
                </a:endParaRPr>
              </a:p>
            </p:txBody>
          </p:sp>
          <p:sp>
            <p:nvSpPr>
              <p:cNvPr id="25" name="Google Shape;117;p16">
                <a:extLst>
                  <a:ext uri="{FF2B5EF4-FFF2-40B4-BE49-F238E27FC236}">
                    <a16:creationId xmlns:a16="http://schemas.microsoft.com/office/drawing/2014/main" id="{57E61D33-D45F-79F8-71F4-1D1B2B416C54}"/>
                  </a:ext>
                </a:extLst>
              </p:cNvPr>
              <p:cNvSpPr/>
              <p:nvPr/>
            </p:nvSpPr>
            <p:spPr>
              <a:xfrm>
                <a:off x="2038770" y="3301183"/>
                <a:ext cx="442800" cy="442800"/>
              </a:xfrm>
              <a:prstGeom prst="ellipse">
                <a:avLst/>
              </a:prstGeom>
              <a:solidFill>
                <a:schemeClr val="accent6"/>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2;p16">
              <a:extLst>
                <a:ext uri="{FF2B5EF4-FFF2-40B4-BE49-F238E27FC236}">
                  <a16:creationId xmlns:a16="http://schemas.microsoft.com/office/drawing/2014/main" id="{076B21BA-BD67-634C-9C89-3E26C9B825E4}"/>
                </a:ext>
              </a:extLst>
            </p:cNvPr>
            <p:cNvGrpSpPr/>
            <p:nvPr/>
          </p:nvGrpSpPr>
          <p:grpSpPr>
            <a:xfrm>
              <a:off x="1532675" y="2523950"/>
              <a:ext cx="7154050" cy="604500"/>
              <a:chOff x="1532675" y="2523950"/>
              <a:chExt cx="7154050" cy="604500"/>
            </a:xfrm>
          </p:grpSpPr>
          <p:sp>
            <p:nvSpPr>
              <p:cNvPr id="17" name="Google Shape;123;p16">
                <a:extLst>
                  <a:ext uri="{FF2B5EF4-FFF2-40B4-BE49-F238E27FC236}">
                    <a16:creationId xmlns:a16="http://schemas.microsoft.com/office/drawing/2014/main" id="{2ABCD2F4-D6CD-D1E6-2D54-3A6F2A6AE048}"/>
                  </a:ext>
                </a:extLst>
              </p:cNvPr>
              <p:cNvSpPr/>
              <p:nvPr/>
            </p:nvSpPr>
            <p:spPr>
              <a:xfrm>
                <a:off x="3046125" y="2523950"/>
                <a:ext cx="56406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EBITDA margin at 32.9%</a:t>
                </a:r>
              </a:p>
            </p:txBody>
          </p:sp>
          <p:sp>
            <p:nvSpPr>
              <p:cNvPr id="18" name="Google Shape;124;p16">
                <a:extLst>
                  <a:ext uri="{FF2B5EF4-FFF2-40B4-BE49-F238E27FC236}">
                    <a16:creationId xmlns:a16="http://schemas.microsoft.com/office/drawing/2014/main" id="{E6802A76-96E5-BCB6-7DE3-42AF7D3BF9F5}"/>
                  </a:ext>
                </a:extLst>
              </p:cNvPr>
              <p:cNvSpPr/>
              <p:nvPr/>
            </p:nvSpPr>
            <p:spPr>
              <a:xfrm>
                <a:off x="1722428" y="2525079"/>
                <a:ext cx="1539300" cy="602400"/>
              </a:xfrm>
              <a:prstGeom prst="homePlate">
                <a:avLst>
                  <a:gd name="adj" fmla="val 34948"/>
                </a:avLst>
              </a:prstGeom>
              <a:solidFill>
                <a:srgbClr val="E1BF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EBITDA</a:t>
                </a:r>
                <a:br>
                  <a:rPr lang="en" b="1" dirty="0">
                    <a:solidFill>
                      <a:srgbClr val="FFFFFF"/>
                    </a:solidFill>
                    <a:latin typeface="Lato Light" panose="020F0302020204030203" charset="0"/>
                    <a:ea typeface="Fira Sans Extra Condensed Medium"/>
                    <a:cs typeface="Fira Sans Extra Condensed Medium"/>
                    <a:sym typeface="Fira Sans Extra Condensed Medium"/>
                  </a:rPr>
                </a:br>
                <a:r>
                  <a:rPr lang="en" b="1" dirty="0">
                    <a:solidFill>
                      <a:srgbClr val="FFFFFF"/>
                    </a:solidFill>
                    <a:latin typeface="Lato Bold" panose="020F0802020204030203"/>
                    <a:ea typeface="Fira Sans Extra Condensed Medium"/>
                    <a:cs typeface="Fira Sans Extra Condensed Medium"/>
                    <a:sym typeface="Fira Sans Extra Condensed Medium"/>
                  </a:rPr>
                  <a:t>Margin</a:t>
                </a:r>
                <a:endParaRPr b="1" dirty="0">
                  <a:solidFill>
                    <a:srgbClr val="FFFFFF"/>
                  </a:solidFill>
                  <a:latin typeface="Lato Bold" panose="020F0802020204030203"/>
                  <a:ea typeface="Fira Sans Extra Condensed Medium"/>
                  <a:cs typeface="Fira Sans Extra Condensed Medium"/>
                  <a:sym typeface="Fira Sans Extra Condensed Medium"/>
                </a:endParaRPr>
              </a:p>
            </p:txBody>
          </p:sp>
          <p:sp>
            <p:nvSpPr>
              <p:cNvPr id="19" name="Google Shape;125;p16">
                <a:extLst>
                  <a:ext uri="{FF2B5EF4-FFF2-40B4-BE49-F238E27FC236}">
                    <a16:creationId xmlns:a16="http://schemas.microsoft.com/office/drawing/2014/main" id="{8081BB23-B411-28C1-07AC-FE438F681F9D}"/>
                  </a:ext>
                </a:extLst>
              </p:cNvPr>
              <p:cNvSpPr/>
              <p:nvPr/>
            </p:nvSpPr>
            <p:spPr>
              <a:xfrm>
                <a:off x="1532675" y="2604875"/>
                <a:ext cx="442800" cy="442800"/>
              </a:xfrm>
              <a:prstGeom prst="ellipse">
                <a:avLst/>
              </a:prstGeom>
              <a:solidFill>
                <a:srgbClr val="E1BF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p16">
              <a:extLst>
                <a:ext uri="{FF2B5EF4-FFF2-40B4-BE49-F238E27FC236}">
                  <a16:creationId xmlns:a16="http://schemas.microsoft.com/office/drawing/2014/main" id="{7C950D08-CCA0-26EA-BE90-50A484AAC9FB}"/>
                </a:ext>
              </a:extLst>
            </p:cNvPr>
            <p:cNvGrpSpPr/>
            <p:nvPr/>
          </p:nvGrpSpPr>
          <p:grpSpPr>
            <a:xfrm>
              <a:off x="457200" y="1132150"/>
              <a:ext cx="8229575" cy="604500"/>
              <a:chOff x="457200" y="1132150"/>
              <a:chExt cx="8229575" cy="604500"/>
            </a:xfrm>
          </p:grpSpPr>
          <p:sp>
            <p:nvSpPr>
              <p:cNvPr id="14" name="Google Shape;128;p16">
                <a:extLst>
                  <a:ext uri="{FF2B5EF4-FFF2-40B4-BE49-F238E27FC236}">
                    <a16:creationId xmlns:a16="http://schemas.microsoft.com/office/drawing/2014/main" id="{D7588011-AA3F-C109-F684-5641F5B09EF5}"/>
                  </a:ext>
                </a:extLst>
              </p:cNvPr>
              <p:cNvSpPr/>
              <p:nvPr/>
            </p:nvSpPr>
            <p:spPr>
              <a:xfrm>
                <a:off x="1975475" y="1132150"/>
                <a:ext cx="67113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Operating revenues for the quarter were Rs. 3,730 million</a:t>
                </a:r>
              </a:p>
            </p:txBody>
          </p:sp>
          <p:sp>
            <p:nvSpPr>
              <p:cNvPr id="15" name="Google Shape;129;p16">
                <a:extLst>
                  <a:ext uri="{FF2B5EF4-FFF2-40B4-BE49-F238E27FC236}">
                    <a16:creationId xmlns:a16="http://schemas.microsoft.com/office/drawing/2014/main" id="{8FC2C672-2AA9-2F4C-7EBA-1EBFD75075CA}"/>
                  </a:ext>
                </a:extLst>
              </p:cNvPr>
              <p:cNvSpPr/>
              <p:nvPr/>
            </p:nvSpPr>
            <p:spPr>
              <a:xfrm>
                <a:off x="646953" y="1133279"/>
                <a:ext cx="1539300" cy="602400"/>
              </a:xfrm>
              <a:prstGeom prst="homePlate">
                <a:avLst>
                  <a:gd name="adj" fmla="val 3494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Operating Revenues</a:t>
                </a:r>
                <a:endParaRPr b="1" dirty="0">
                  <a:solidFill>
                    <a:srgbClr val="FFFFFF"/>
                  </a:solidFill>
                  <a:latin typeface="Lato Bold" panose="020F0802020204030203"/>
                </a:endParaRPr>
              </a:p>
            </p:txBody>
          </p:sp>
          <p:sp>
            <p:nvSpPr>
              <p:cNvPr id="16" name="Google Shape;130;p16">
                <a:extLst>
                  <a:ext uri="{FF2B5EF4-FFF2-40B4-BE49-F238E27FC236}">
                    <a16:creationId xmlns:a16="http://schemas.microsoft.com/office/drawing/2014/main" id="{FAB22801-18BF-BB29-70B0-E5D387FDA926}"/>
                  </a:ext>
                </a:extLst>
              </p:cNvPr>
              <p:cNvSpPr/>
              <p:nvPr/>
            </p:nvSpPr>
            <p:spPr>
              <a:xfrm>
                <a:off x="457200" y="1213075"/>
                <a:ext cx="442800" cy="442800"/>
              </a:xfrm>
              <a:prstGeom prst="ellipse">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31;p16">
              <a:extLst>
                <a:ext uri="{FF2B5EF4-FFF2-40B4-BE49-F238E27FC236}">
                  <a16:creationId xmlns:a16="http://schemas.microsoft.com/office/drawing/2014/main" id="{D760240F-532C-2A64-BDCE-F9496F385AD7}"/>
                </a:ext>
              </a:extLst>
            </p:cNvPr>
            <p:cNvGrpSpPr/>
            <p:nvPr/>
          </p:nvGrpSpPr>
          <p:grpSpPr>
            <a:xfrm>
              <a:off x="997350" y="1828050"/>
              <a:ext cx="7689450" cy="604500"/>
              <a:chOff x="997350" y="1828050"/>
              <a:chExt cx="7689450" cy="604500"/>
            </a:xfrm>
          </p:grpSpPr>
          <p:sp>
            <p:nvSpPr>
              <p:cNvPr id="11" name="Google Shape;132;p16">
                <a:extLst>
                  <a:ext uri="{FF2B5EF4-FFF2-40B4-BE49-F238E27FC236}">
                    <a16:creationId xmlns:a16="http://schemas.microsoft.com/office/drawing/2014/main" id="{F8543511-1822-5A10-F551-A552CB3AC8F7}"/>
                  </a:ext>
                </a:extLst>
              </p:cNvPr>
              <p:cNvSpPr/>
              <p:nvPr/>
            </p:nvSpPr>
            <p:spPr>
              <a:xfrm>
                <a:off x="2505900" y="1828050"/>
                <a:ext cx="61809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EBITDA of Rs. 1,227 million</a:t>
                </a:r>
              </a:p>
            </p:txBody>
          </p:sp>
          <p:sp>
            <p:nvSpPr>
              <p:cNvPr id="12" name="Google Shape;133;p16">
                <a:extLst>
                  <a:ext uri="{FF2B5EF4-FFF2-40B4-BE49-F238E27FC236}">
                    <a16:creationId xmlns:a16="http://schemas.microsoft.com/office/drawing/2014/main" id="{934DF067-A2A5-3676-9ECF-1E40FCE0FF07}"/>
                  </a:ext>
                </a:extLst>
              </p:cNvPr>
              <p:cNvSpPr/>
              <p:nvPr/>
            </p:nvSpPr>
            <p:spPr>
              <a:xfrm>
                <a:off x="1187103" y="1829179"/>
                <a:ext cx="1539300" cy="602400"/>
              </a:xfrm>
              <a:prstGeom prst="homePlate">
                <a:avLst>
                  <a:gd name="adj" fmla="val 3494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EBITDA</a:t>
                </a:r>
                <a:endParaRPr b="1" dirty="0">
                  <a:solidFill>
                    <a:srgbClr val="FFFFFF"/>
                  </a:solidFill>
                  <a:latin typeface="Lato Bold" panose="020F0802020204030203"/>
                </a:endParaRPr>
              </a:p>
            </p:txBody>
          </p:sp>
          <p:sp>
            <p:nvSpPr>
              <p:cNvPr id="13" name="Google Shape;134;p16">
                <a:extLst>
                  <a:ext uri="{FF2B5EF4-FFF2-40B4-BE49-F238E27FC236}">
                    <a16:creationId xmlns:a16="http://schemas.microsoft.com/office/drawing/2014/main" id="{A35F724A-0093-79E0-84D3-EFF787C56EBB}"/>
                  </a:ext>
                </a:extLst>
              </p:cNvPr>
              <p:cNvSpPr/>
              <p:nvPr/>
            </p:nvSpPr>
            <p:spPr>
              <a:xfrm>
                <a:off x="997350" y="1908975"/>
                <a:ext cx="442800" cy="442800"/>
              </a:xfrm>
              <a:prstGeom prst="ellipse">
                <a:avLst/>
              </a:pr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Slide Number Placeholder 1">
            <a:extLst>
              <a:ext uri="{FF2B5EF4-FFF2-40B4-BE49-F238E27FC236}">
                <a16:creationId xmlns:a16="http://schemas.microsoft.com/office/drawing/2014/main" id="{0E9A3668-CB4B-D8F2-4761-1BE6E629535F}"/>
              </a:ext>
            </a:extLst>
          </p:cNvPr>
          <p:cNvSpPr>
            <a:spLocks noGrp="1"/>
          </p:cNvSpPr>
          <p:nvPr>
            <p:ph type="sldNum" sz="quarter" idx="12"/>
          </p:nvPr>
        </p:nvSpPr>
        <p:spPr/>
        <p:txBody>
          <a:bodyPr/>
          <a:lstStyle/>
          <a:p>
            <a:fld id="{C7B9B95D-F2CB-4CF3-B3AD-796D80689AB1}" type="slidenum">
              <a:rPr lang="en-IN" smtClean="0"/>
              <a:t>4</a:t>
            </a:fld>
            <a:endParaRPr lang="en-IN" dirty="0"/>
          </a:p>
        </p:txBody>
      </p:sp>
    </p:spTree>
    <p:extLst>
      <p:ext uri="{BB962C8B-B14F-4D97-AF65-F5344CB8AC3E}">
        <p14:creationId xmlns:p14="http://schemas.microsoft.com/office/powerpoint/2010/main" val="151514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AC0122-7969-B086-3CC0-C515D8F8C34E}"/>
              </a:ext>
            </a:extLst>
          </p:cNvPr>
          <p:cNvSpPr txBox="1">
            <a:spLocks/>
          </p:cNvSpPr>
          <p:nvPr/>
        </p:nvSpPr>
        <p:spPr>
          <a:xfrm>
            <a:off x="0" y="25758"/>
            <a:ext cx="5987452" cy="609600"/>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700" b="1" dirty="0">
                <a:latin typeface="Lato Bold" panose="020F0802020204030203" pitchFamily="34" charset="0"/>
                <a:ea typeface="+mn-ea"/>
                <a:cs typeface="+mn-cs"/>
              </a:rPr>
              <a:t>Resilient and Changing Gears</a:t>
            </a:r>
          </a:p>
        </p:txBody>
      </p:sp>
      <p:grpSp>
        <p:nvGrpSpPr>
          <p:cNvPr id="7" name="Group 6">
            <a:extLst>
              <a:ext uri="{FF2B5EF4-FFF2-40B4-BE49-F238E27FC236}">
                <a16:creationId xmlns:a16="http://schemas.microsoft.com/office/drawing/2014/main" id="{2367419B-653A-DC32-9862-C7BF7D57DBA7}"/>
              </a:ext>
            </a:extLst>
          </p:cNvPr>
          <p:cNvGrpSpPr/>
          <p:nvPr/>
        </p:nvGrpSpPr>
        <p:grpSpPr>
          <a:xfrm>
            <a:off x="255748" y="1225110"/>
            <a:ext cx="11323258" cy="3669542"/>
            <a:chOff x="391521" y="1276533"/>
            <a:chExt cx="11323258" cy="3701812"/>
          </a:xfrm>
        </p:grpSpPr>
        <p:cxnSp>
          <p:nvCxnSpPr>
            <p:cNvPr id="9" name="Google Shape;2362;p41">
              <a:extLst>
                <a:ext uri="{FF2B5EF4-FFF2-40B4-BE49-F238E27FC236}">
                  <a16:creationId xmlns:a16="http://schemas.microsoft.com/office/drawing/2014/main" id="{6B29FFFD-F195-CCA5-C87E-265D2B0CF108}"/>
                </a:ext>
              </a:extLst>
            </p:cNvPr>
            <p:cNvCxnSpPr/>
            <p:nvPr/>
          </p:nvCxnSpPr>
          <p:spPr>
            <a:xfrm flipH="1">
              <a:off x="7578000" y="2109600"/>
              <a:ext cx="982365" cy="0"/>
            </a:xfrm>
            <a:prstGeom prst="straightConnector1">
              <a:avLst/>
            </a:prstGeom>
            <a:noFill/>
            <a:ln w="50800" cap="flat" cmpd="sng">
              <a:solidFill>
                <a:srgbClr val="F68E48"/>
              </a:solidFill>
              <a:prstDash val="solid"/>
              <a:round/>
              <a:headEnd type="none" w="med" len="med"/>
              <a:tailEnd type="none" w="med" len="med"/>
            </a:ln>
          </p:spPr>
        </p:cxnSp>
        <p:cxnSp>
          <p:nvCxnSpPr>
            <p:cNvPr id="13" name="Google Shape;2356;p41">
              <a:extLst>
                <a:ext uri="{FF2B5EF4-FFF2-40B4-BE49-F238E27FC236}">
                  <a16:creationId xmlns:a16="http://schemas.microsoft.com/office/drawing/2014/main" id="{25EAF3BF-9E11-7355-C5A3-877A2B333E7A}"/>
                </a:ext>
              </a:extLst>
            </p:cNvPr>
            <p:cNvCxnSpPr>
              <a:cxnSpLocks/>
              <a:stCxn id="30" idx="3"/>
            </p:cNvCxnSpPr>
            <p:nvPr/>
          </p:nvCxnSpPr>
          <p:spPr>
            <a:xfrm flipV="1">
              <a:off x="3695008" y="3373828"/>
              <a:ext cx="1055432" cy="689695"/>
            </a:xfrm>
            <a:prstGeom prst="straightConnector1">
              <a:avLst/>
            </a:prstGeom>
            <a:noFill/>
            <a:ln w="50800" cap="flat" cmpd="sng">
              <a:solidFill>
                <a:srgbClr val="72C4FF"/>
              </a:solidFill>
              <a:prstDash val="solid"/>
              <a:round/>
              <a:headEnd type="none" w="med" len="med"/>
              <a:tailEnd type="none" w="med" len="med"/>
            </a:ln>
          </p:spPr>
        </p:cxnSp>
        <p:cxnSp>
          <p:nvCxnSpPr>
            <p:cNvPr id="15" name="Google Shape;2358;p41">
              <a:extLst>
                <a:ext uri="{FF2B5EF4-FFF2-40B4-BE49-F238E27FC236}">
                  <a16:creationId xmlns:a16="http://schemas.microsoft.com/office/drawing/2014/main" id="{591A4E81-DAA6-7754-CA73-CCB2650D7858}"/>
                </a:ext>
              </a:extLst>
            </p:cNvPr>
            <p:cNvCxnSpPr/>
            <p:nvPr/>
          </p:nvCxnSpPr>
          <p:spPr>
            <a:xfrm>
              <a:off x="6109999" y="2108641"/>
              <a:ext cx="1238725" cy="0"/>
            </a:xfrm>
            <a:prstGeom prst="straightConnector1">
              <a:avLst/>
            </a:prstGeom>
            <a:noFill/>
            <a:ln w="50800" cap="flat" cmpd="sng">
              <a:solidFill>
                <a:srgbClr val="ED7D31"/>
              </a:solidFill>
              <a:prstDash val="solid"/>
              <a:round/>
              <a:headEnd type="none" w="med" len="med"/>
              <a:tailEnd type="none" w="med" len="med"/>
            </a:ln>
          </p:spPr>
        </p:cxnSp>
        <p:cxnSp>
          <p:nvCxnSpPr>
            <p:cNvPr id="17" name="Google Shape;2358;p41">
              <a:extLst>
                <a:ext uri="{FF2B5EF4-FFF2-40B4-BE49-F238E27FC236}">
                  <a16:creationId xmlns:a16="http://schemas.microsoft.com/office/drawing/2014/main" id="{2E9EE070-4600-A920-6AF7-AE7C77837053}"/>
                </a:ext>
              </a:extLst>
            </p:cNvPr>
            <p:cNvCxnSpPr/>
            <p:nvPr/>
          </p:nvCxnSpPr>
          <p:spPr>
            <a:xfrm>
              <a:off x="4879345" y="4728208"/>
              <a:ext cx="1191889" cy="0"/>
            </a:xfrm>
            <a:prstGeom prst="straightConnector1">
              <a:avLst/>
            </a:prstGeom>
            <a:noFill/>
            <a:ln w="50800" cap="flat" cmpd="sng">
              <a:solidFill>
                <a:srgbClr val="72C4FF"/>
              </a:solidFill>
              <a:prstDash val="solid"/>
              <a:round/>
              <a:headEnd type="none" w="med" len="med"/>
              <a:tailEnd type="none" w="med" len="med"/>
            </a:ln>
          </p:spPr>
        </p:cxnSp>
        <p:cxnSp>
          <p:nvCxnSpPr>
            <p:cNvPr id="19" name="Google Shape;2358;p41">
              <a:extLst>
                <a:ext uri="{FF2B5EF4-FFF2-40B4-BE49-F238E27FC236}">
                  <a16:creationId xmlns:a16="http://schemas.microsoft.com/office/drawing/2014/main" id="{DF2E7C38-71A7-FB07-5BCC-FF2853268292}"/>
                </a:ext>
              </a:extLst>
            </p:cNvPr>
            <p:cNvCxnSpPr/>
            <p:nvPr/>
          </p:nvCxnSpPr>
          <p:spPr>
            <a:xfrm>
              <a:off x="4879075" y="2105935"/>
              <a:ext cx="1230347" cy="0"/>
            </a:xfrm>
            <a:prstGeom prst="straightConnector1">
              <a:avLst/>
            </a:prstGeom>
            <a:noFill/>
            <a:ln w="50800" cap="flat" cmpd="sng">
              <a:solidFill>
                <a:srgbClr val="72C4FF"/>
              </a:solidFill>
              <a:prstDash val="solid"/>
              <a:round/>
              <a:headEnd type="none" w="med" len="med"/>
              <a:tailEnd type="none" w="med" len="med"/>
            </a:ln>
          </p:spPr>
        </p:cxnSp>
        <p:cxnSp>
          <p:nvCxnSpPr>
            <p:cNvPr id="21" name="Google Shape;2358;p41">
              <a:extLst>
                <a:ext uri="{FF2B5EF4-FFF2-40B4-BE49-F238E27FC236}">
                  <a16:creationId xmlns:a16="http://schemas.microsoft.com/office/drawing/2014/main" id="{0CD429C7-87DB-2A67-816A-6E57D13828D8}"/>
                </a:ext>
              </a:extLst>
            </p:cNvPr>
            <p:cNvCxnSpPr/>
            <p:nvPr/>
          </p:nvCxnSpPr>
          <p:spPr>
            <a:xfrm>
              <a:off x="6075357" y="4728208"/>
              <a:ext cx="1276259" cy="0"/>
            </a:xfrm>
            <a:prstGeom prst="straightConnector1">
              <a:avLst/>
            </a:prstGeom>
            <a:noFill/>
            <a:ln w="50800" cap="flat" cmpd="sng">
              <a:solidFill>
                <a:srgbClr val="F68E48"/>
              </a:solidFill>
              <a:prstDash val="solid"/>
              <a:round/>
              <a:headEnd type="none" w="med" len="med"/>
              <a:tailEnd type="none" w="med" len="med"/>
            </a:ln>
          </p:spPr>
        </p:cxnSp>
        <p:grpSp>
          <p:nvGrpSpPr>
            <p:cNvPr id="22" name="Google Shape;2353;p41">
              <a:extLst>
                <a:ext uri="{FF2B5EF4-FFF2-40B4-BE49-F238E27FC236}">
                  <a16:creationId xmlns:a16="http://schemas.microsoft.com/office/drawing/2014/main" id="{1228FC7F-38A4-00E8-F66E-D49292214BED}"/>
                </a:ext>
              </a:extLst>
            </p:cNvPr>
            <p:cNvGrpSpPr/>
            <p:nvPr/>
          </p:nvGrpSpPr>
          <p:grpSpPr>
            <a:xfrm>
              <a:off x="3729529" y="2105935"/>
              <a:ext cx="4975507" cy="2615784"/>
              <a:chOff x="2423920" y="1904600"/>
              <a:chExt cx="4401839" cy="2166900"/>
            </a:xfrm>
          </p:grpSpPr>
          <p:grpSp>
            <p:nvGrpSpPr>
              <p:cNvPr id="38" name="Google Shape;2354;p41">
                <a:extLst>
                  <a:ext uri="{FF2B5EF4-FFF2-40B4-BE49-F238E27FC236}">
                    <a16:creationId xmlns:a16="http://schemas.microsoft.com/office/drawing/2014/main" id="{08CD8635-A9D4-3549-A9C5-52AD75776727}"/>
                  </a:ext>
                </a:extLst>
              </p:cNvPr>
              <p:cNvGrpSpPr/>
              <p:nvPr/>
            </p:nvGrpSpPr>
            <p:grpSpPr>
              <a:xfrm>
                <a:off x="2423920" y="1907825"/>
                <a:ext cx="4401839" cy="1564386"/>
                <a:chOff x="2423920" y="1907825"/>
                <a:chExt cx="4401839" cy="1564386"/>
              </a:xfrm>
            </p:grpSpPr>
            <p:cxnSp>
              <p:nvCxnSpPr>
                <p:cNvPr id="43" name="Google Shape;2356;p41">
                  <a:extLst>
                    <a:ext uri="{FF2B5EF4-FFF2-40B4-BE49-F238E27FC236}">
                      <a16:creationId xmlns:a16="http://schemas.microsoft.com/office/drawing/2014/main" id="{16097ED7-0469-6C3A-656C-1DBFEB7CEDB9}"/>
                    </a:ext>
                  </a:extLst>
                </p:cNvPr>
                <p:cNvCxnSpPr/>
                <p:nvPr/>
              </p:nvCxnSpPr>
              <p:spPr>
                <a:xfrm>
                  <a:off x="2423920" y="1907825"/>
                  <a:ext cx="834000" cy="0"/>
                </a:xfrm>
                <a:prstGeom prst="straightConnector1">
                  <a:avLst/>
                </a:prstGeom>
                <a:noFill/>
                <a:ln w="50800" cap="flat" cmpd="sng">
                  <a:solidFill>
                    <a:srgbClr val="72C4FF"/>
                  </a:solidFill>
                  <a:prstDash val="solid"/>
                  <a:round/>
                  <a:headEnd type="none" w="med" len="med"/>
                  <a:tailEnd type="none" w="med" len="med"/>
                </a:ln>
              </p:spPr>
            </p:cxnSp>
            <p:cxnSp>
              <p:nvCxnSpPr>
                <p:cNvPr id="42" name="Google Shape;2362;p41">
                  <a:extLst>
                    <a:ext uri="{FF2B5EF4-FFF2-40B4-BE49-F238E27FC236}">
                      <a16:creationId xmlns:a16="http://schemas.microsoft.com/office/drawing/2014/main" id="{204C92F3-F945-E5C9-3C90-705C6D75CBED}"/>
                    </a:ext>
                  </a:extLst>
                </p:cNvPr>
                <p:cNvCxnSpPr>
                  <a:cxnSpLocks/>
                  <a:stCxn id="31" idx="1"/>
                </p:cNvCxnSpPr>
                <p:nvPr/>
              </p:nvCxnSpPr>
              <p:spPr>
                <a:xfrm flipH="1" flipV="1">
                  <a:off x="5821606" y="2994516"/>
                  <a:ext cx="1004153" cy="477695"/>
                </a:xfrm>
                <a:prstGeom prst="straightConnector1">
                  <a:avLst/>
                </a:prstGeom>
                <a:noFill/>
                <a:ln w="50800" cap="flat" cmpd="sng">
                  <a:solidFill>
                    <a:srgbClr val="F68E48"/>
                  </a:solidFill>
                  <a:prstDash val="solid"/>
                  <a:round/>
                  <a:headEnd type="none" w="med" len="med"/>
                  <a:tailEnd type="none" w="med" len="med"/>
                </a:ln>
              </p:spPr>
            </p:cxnSp>
          </p:grpSp>
          <p:cxnSp>
            <p:nvCxnSpPr>
              <p:cNvPr id="39" name="Google Shape;2365;p41">
                <a:extLst>
                  <a:ext uri="{FF2B5EF4-FFF2-40B4-BE49-F238E27FC236}">
                    <a16:creationId xmlns:a16="http://schemas.microsoft.com/office/drawing/2014/main" id="{C52F775B-C49B-1033-A002-9D45153B83BE}"/>
                  </a:ext>
                </a:extLst>
              </p:cNvPr>
              <p:cNvCxnSpPr/>
              <p:nvPr/>
            </p:nvCxnSpPr>
            <p:spPr>
              <a:xfrm>
                <a:off x="3280806" y="1904600"/>
                <a:ext cx="0" cy="2166900"/>
              </a:xfrm>
              <a:prstGeom prst="straightConnector1">
                <a:avLst/>
              </a:prstGeom>
              <a:noFill/>
              <a:ln w="50800" cap="flat" cmpd="sng">
                <a:solidFill>
                  <a:srgbClr val="72C4FF"/>
                </a:solidFill>
                <a:prstDash val="solid"/>
                <a:round/>
                <a:headEnd type="none" w="med" len="med"/>
                <a:tailEnd type="none" w="med" len="med"/>
              </a:ln>
            </p:spPr>
          </p:cxnSp>
          <p:cxnSp>
            <p:nvCxnSpPr>
              <p:cNvPr id="40" name="Google Shape;2366;p41">
                <a:extLst>
                  <a:ext uri="{FF2B5EF4-FFF2-40B4-BE49-F238E27FC236}">
                    <a16:creationId xmlns:a16="http://schemas.microsoft.com/office/drawing/2014/main" id="{98C22C3A-2B03-0F67-7AF0-64A6F4976560}"/>
                  </a:ext>
                </a:extLst>
              </p:cNvPr>
              <p:cNvCxnSpPr/>
              <p:nvPr/>
            </p:nvCxnSpPr>
            <p:spPr>
              <a:xfrm>
                <a:off x="5821606" y="1904600"/>
                <a:ext cx="0" cy="2166900"/>
              </a:xfrm>
              <a:prstGeom prst="straightConnector1">
                <a:avLst/>
              </a:prstGeom>
              <a:noFill/>
              <a:ln w="50800" cap="flat" cmpd="sng">
                <a:solidFill>
                  <a:srgbClr val="F68E48"/>
                </a:solidFill>
                <a:prstDash val="solid"/>
                <a:round/>
                <a:headEnd type="none" w="med" len="med"/>
                <a:tailEnd type="none" w="med" len="med"/>
              </a:ln>
            </p:spPr>
          </p:cxnSp>
        </p:grpSp>
        <p:sp>
          <p:nvSpPr>
            <p:cNvPr id="23" name="Google Shape;2367;p41">
              <a:extLst>
                <a:ext uri="{FF2B5EF4-FFF2-40B4-BE49-F238E27FC236}">
                  <a16:creationId xmlns:a16="http://schemas.microsoft.com/office/drawing/2014/main" id="{5D540736-00F7-CA7C-8C39-18DA7A35C302}"/>
                </a:ext>
              </a:extLst>
            </p:cNvPr>
            <p:cNvSpPr/>
            <p:nvPr/>
          </p:nvSpPr>
          <p:spPr>
            <a:xfrm>
              <a:off x="7354771" y="1877757"/>
              <a:ext cx="433775" cy="454138"/>
            </a:xfrm>
            <a:custGeom>
              <a:avLst/>
              <a:gdLst/>
              <a:ahLst/>
              <a:cxnLst/>
              <a:rect l="l" t="t" r="r" b="b"/>
              <a:pathLst>
                <a:path w="2350" h="2350" extrusionOk="0">
                  <a:moveTo>
                    <a:pt x="1177" y="1"/>
                  </a:moveTo>
                  <a:cubicBezTo>
                    <a:pt x="526" y="1"/>
                    <a:pt x="1" y="526"/>
                    <a:pt x="1" y="1177"/>
                  </a:cubicBezTo>
                  <a:cubicBezTo>
                    <a:pt x="1" y="1824"/>
                    <a:pt x="526" y="2350"/>
                    <a:pt x="1177" y="2350"/>
                  </a:cubicBezTo>
                  <a:cubicBezTo>
                    <a:pt x="1824" y="2350"/>
                    <a:pt x="2350" y="1824"/>
                    <a:pt x="2350" y="1177"/>
                  </a:cubicBezTo>
                  <a:cubicBezTo>
                    <a:pt x="2350" y="526"/>
                    <a:pt x="1824" y="1"/>
                    <a:pt x="1177" y="1"/>
                  </a:cubicBezTo>
                  <a:close/>
                </a:path>
              </a:pathLst>
            </a:custGeom>
            <a:solidFill>
              <a:srgbClr val="F68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68;p41">
              <a:extLst>
                <a:ext uri="{FF2B5EF4-FFF2-40B4-BE49-F238E27FC236}">
                  <a16:creationId xmlns:a16="http://schemas.microsoft.com/office/drawing/2014/main" id="{26160B11-24CF-1437-2A3B-95A15032EE50}"/>
                </a:ext>
              </a:extLst>
            </p:cNvPr>
            <p:cNvSpPr/>
            <p:nvPr/>
          </p:nvSpPr>
          <p:spPr>
            <a:xfrm>
              <a:off x="4478857" y="4524207"/>
              <a:ext cx="433775" cy="454138"/>
            </a:xfrm>
            <a:custGeom>
              <a:avLst/>
              <a:gdLst/>
              <a:ahLst/>
              <a:cxnLst/>
              <a:rect l="l" t="t" r="r" b="b"/>
              <a:pathLst>
                <a:path w="2350" h="2350" extrusionOk="0">
                  <a:moveTo>
                    <a:pt x="1177" y="1"/>
                  </a:moveTo>
                  <a:cubicBezTo>
                    <a:pt x="526" y="1"/>
                    <a:pt x="1" y="526"/>
                    <a:pt x="1" y="1177"/>
                  </a:cubicBezTo>
                  <a:cubicBezTo>
                    <a:pt x="1" y="1824"/>
                    <a:pt x="526" y="2350"/>
                    <a:pt x="1177" y="2350"/>
                  </a:cubicBezTo>
                  <a:cubicBezTo>
                    <a:pt x="1824" y="2350"/>
                    <a:pt x="2350" y="1824"/>
                    <a:pt x="2350" y="1177"/>
                  </a:cubicBezTo>
                  <a:cubicBezTo>
                    <a:pt x="2350" y="526"/>
                    <a:pt x="1824" y="1"/>
                    <a:pt x="1177" y="1"/>
                  </a:cubicBezTo>
                  <a:close/>
                </a:path>
              </a:pathLst>
            </a:custGeom>
            <a:solidFill>
              <a:srgbClr val="72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69;p41">
              <a:extLst>
                <a:ext uri="{FF2B5EF4-FFF2-40B4-BE49-F238E27FC236}">
                  <a16:creationId xmlns:a16="http://schemas.microsoft.com/office/drawing/2014/main" id="{FA919E5A-FC72-3C29-6254-3AB3888B5AF9}"/>
                </a:ext>
              </a:extLst>
            </p:cNvPr>
            <p:cNvSpPr/>
            <p:nvPr/>
          </p:nvSpPr>
          <p:spPr>
            <a:xfrm>
              <a:off x="4478857" y="3165450"/>
              <a:ext cx="433775" cy="454138"/>
            </a:xfrm>
            <a:custGeom>
              <a:avLst/>
              <a:gdLst/>
              <a:ahLst/>
              <a:cxnLst/>
              <a:rect l="l" t="t" r="r" b="b"/>
              <a:pathLst>
                <a:path w="2350" h="2350" extrusionOk="0">
                  <a:moveTo>
                    <a:pt x="1177" y="1"/>
                  </a:moveTo>
                  <a:cubicBezTo>
                    <a:pt x="526" y="1"/>
                    <a:pt x="1" y="526"/>
                    <a:pt x="1" y="1177"/>
                  </a:cubicBezTo>
                  <a:cubicBezTo>
                    <a:pt x="1" y="1824"/>
                    <a:pt x="526" y="2350"/>
                    <a:pt x="1177" y="2350"/>
                  </a:cubicBezTo>
                  <a:cubicBezTo>
                    <a:pt x="1824" y="2350"/>
                    <a:pt x="2350" y="1824"/>
                    <a:pt x="2350" y="1177"/>
                  </a:cubicBezTo>
                  <a:cubicBezTo>
                    <a:pt x="2350" y="526"/>
                    <a:pt x="1824" y="1"/>
                    <a:pt x="1177" y="1"/>
                  </a:cubicBezTo>
                  <a:close/>
                </a:path>
              </a:pathLst>
            </a:custGeom>
            <a:solidFill>
              <a:srgbClr val="72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70;p41">
              <a:extLst>
                <a:ext uri="{FF2B5EF4-FFF2-40B4-BE49-F238E27FC236}">
                  <a16:creationId xmlns:a16="http://schemas.microsoft.com/office/drawing/2014/main" id="{7D5F09C6-62DC-B23F-6A62-C544BA94B0C6}"/>
                </a:ext>
              </a:extLst>
            </p:cNvPr>
            <p:cNvSpPr/>
            <p:nvPr/>
          </p:nvSpPr>
          <p:spPr>
            <a:xfrm>
              <a:off x="4478857" y="1877324"/>
              <a:ext cx="433775" cy="454138"/>
            </a:xfrm>
            <a:custGeom>
              <a:avLst/>
              <a:gdLst/>
              <a:ahLst/>
              <a:cxnLst/>
              <a:rect l="l" t="t" r="r" b="b"/>
              <a:pathLst>
                <a:path w="2350" h="2350" extrusionOk="0">
                  <a:moveTo>
                    <a:pt x="1177" y="1"/>
                  </a:moveTo>
                  <a:cubicBezTo>
                    <a:pt x="526" y="1"/>
                    <a:pt x="1" y="526"/>
                    <a:pt x="1" y="1177"/>
                  </a:cubicBezTo>
                  <a:cubicBezTo>
                    <a:pt x="1" y="1824"/>
                    <a:pt x="526" y="2350"/>
                    <a:pt x="1177" y="2350"/>
                  </a:cubicBezTo>
                  <a:cubicBezTo>
                    <a:pt x="1824" y="2350"/>
                    <a:pt x="2350" y="1824"/>
                    <a:pt x="2350" y="1177"/>
                  </a:cubicBezTo>
                  <a:cubicBezTo>
                    <a:pt x="2350" y="526"/>
                    <a:pt x="1824" y="1"/>
                    <a:pt x="1177" y="1"/>
                  </a:cubicBezTo>
                  <a:close/>
                </a:path>
              </a:pathLst>
            </a:custGeom>
            <a:solidFill>
              <a:srgbClr val="72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73;p41">
              <a:extLst>
                <a:ext uri="{FF2B5EF4-FFF2-40B4-BE49-F238E27FC236}">
                  <a16:creationId xmlns:a16="http://schemas.microsoft.com/office/drawing/2014/main" id="{95530CC8-4B04-C34D-63A3-AE039217431D}"/>
                </a:ext>
              </a:extLst>
            </p:cNvPr>
            <p:cNvSpPr/>
            <p:nvPr/>
          </p:nvSpPr>
          <p:spPr>
            <a:xfrm>
              <a:off x="7356045" y="4523757"/>
              <a:ext cx="433775" cy="454138"/>
            </a:xfrm>
            <a:custGeom>
              <a:avLst/>
              <a:gdLst/>
              <a:ahLst/>
              <a:cxnLst/>
              <a:rect l="l" t="t" r="r" b="b"/>
              <a:pathLst>
                <a:path w="2350" h="2350" extrusionOk="0">
                  <a:moveTo>
                    <a:pt x="1177" y="1"/>
                  </a:moveTo>
                  <a:cubicBezTo>
                    <a:pt x="526" y="1"/>
                    <a:pt x="1" y="526"/>
                    <a:pt x="1" y="1177"/>
                  </a:cubicBezTo>
                  <a:cubicBezTo>
                    <a:pt x="1" y="1824"/>
                    <a:pt x="526" y="2350"/>
                    <a:pt x="1177" y="2350"/>
                  </a:cubicBezTo>
                  <a:cubicBezTo>
                    <a:pt x="1824" y="2350"/>
                    <a:pt x="2350" y="1824"/>
                    <a:pt x="2350" y="1177"/>
                  </a:cubicBezTo>
                  <a:cubicBezTo>
                    <a:pt x="2350" y="526"/>
                    <a:pt x="1824" y="1"/>
                    <a:pt x="1177" y="1"/>
                  </a:cubicBezTo>
                  <a:close/>
                </a:path>
              </a:pathLst>
            </a:custGeom>
            <a:solidFill>
              <a:srgbClr val="F68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74;p41">
              <a:extLst>
                <a:ext uri="{FF2B5EF4-FFF2-40B4-BE49-F238E27FC236}">
                  <a16:creationId xmlns:a16="http://schemas.microsoft.com/office/drawing/2014/main" id="{B6527C5E-8A07-4CA7-6172-9C3B9A6503B0}"/>
                </a:ext>
              </a:extLst>
            </p:cNvPr>
            <p:cNvSpPr/>
            <p:nvPr/>
          </p:nvSpPr>
          <p:spPr>
            <a:xfrm>
              <a:off x="7356045" y="3166557"/>
              <a:ext cx="433775" cy="454138"/>
            </a:xfrm>
            <a:custGeom>
              <a:avLst/>
              <a:gdLst/>
              <a:ahLst/>
              <a:cxnLst/>
              <a:rect l="l" t="t" r="r" b="b"/>
              <a:pathLst>
                <a:path w="2350" h="2350" extrusionOk="0">
                  <a:moveTo>
                    <a:pt x="1177" y="1"/>
                  </a:moveTo>
                  <a:cubicBezTo>
                    <a:pt x="526" y="1"/>
                    <a:pt x="1" y="526"/>
                    <a:pt x="1" y="1177"/>
                  </a:cubicBezTo>
                  <a:cubicBezTo>
                    <a:pt x="1" y="1824"/>
                    <a:pt x="526" y="2350"/>
                    <a:pt x="1177" y="2350"/>
                  </a:cubicBezTo>
                  <a:cubicBezTo>
                    <a:pt x="1824" y="2350"/>
                    <a:pt x="2350" y="1824"/>
                    <a:pt x="2350" y="1177"/>
                  </a:cubicBezTo>
                  <a:cubicBezTo>
                    <a:pt x="2350" y="526"/>
                    <a:pt x="1824" y="1"/>
                    <a:pt x="1177" y="1"/>
                  </a:cubicBezTo>
                  <a:close/>
                </a:path>
              </a:pathLst>
            </a:custGeom>
            <a:solidFill>
              <a:srgbClr val="F68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77;p41">
              <a:extLst>
                <a:ext uri="{FF2B5EF4-FFF2-40B4-BE49-F238E27FC236}">
                  <a16:creationId xmlns:a16="http://schemas.microsoft.com/office/drawing/2014/main" id="{55B42812-19C1-0D87-2044-0411B527BAEB}"/>
                </a:ext>
              </a:extLst>
            </p:cNvPr>
            <p:cNvSpPr txBox="1"/>
            <p:nvPr/>
          </p:nvSpPr>
          <p:spPr>
            <a:xfrm>
              <a:off x="396434" y="3284905"/>
              <a:ext cx="3298574" cy="1557236"/>
            </a:xfrm>
            <a:prstGeom prst="rect">
              <a:avLst/>
            </a:prstGeom>
            <a:noFill/>
            <a:ln w="50800">
              <a:gradFill flip="none" rotWithShape="1">
                <a:gsLst>
                  <a:gs pos="0">
                    <a:srgbClr val="72C4FF"/>
                  </a:gs>
                  <a:gs pos="100000">
                    <a:schemeClr val="accent2">
                      <a:lumMod val="100000"/>
                    </a:schemeClr>
                  </a:gs>
                </a:gsLst>
                <a:path path="circle">
                  <a:fillToRect l="100000" t="100000"/>
                </a:path>
                <a:tileRect r="-100000" b="-100000"/>
              </a:gra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gn="ctr">
                <a:defRPr sz="1200" b="1">
                  <a:solidFill>
                    <a:srgbClr val="3B64AD"/>
                  </a:solidFill>
                  <a:latin typeface="Lato Light" panose="020F0302020204030203"/>
                </a:defRPr>
              </a:lvl1pPr>
            </a:lstStyle>
            <a:p>
              <a:pPr algn="l"/>
              <a:br>
                <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rPr>
              </a:br>
              <a:endParaRPr lang="en-IN" sz="10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1" name="Google Shape;2378;p41">
              <a:extLst>
                <a:ext uri="{FF2B5EF4-FFF2-40B4-BE49-F238E27FC236}">
                  <a16:creationId xmlns:a16="http://schemas.microsoft.com/office/drawing/2014/main" id="{B1F5ED44-0C61-506F-B026-F30916C4C9B0}"/>
                </a:ext>
              </a:extLst>
            </p:cNvPr>
            <p:cNvSpPr txBox="1"/>
            <p:nvPr/>
          </p:nvSpPr>
          <p:spPr>
            <a:xfrm>
              <a:off x="8705036" y="3268360"/>
              <a:ext cx="3009743" cy="1459847"/>
            </a:xfrm>
            <a:prstGeom prst="rect">
              <a:avLst/>
            </a:prstGeom>
            <a:noFill/>
            <a:ln w="50800">
              <a:gradFill flip="none" rotWithShape="1">
                <a:gsLst>
                  <a:gs pos="0">
                    <a:srgbClr val="72C4FF"/>
                  </a:gs>
                  <a:gs pos="100000">
                    <a:srgbClr val="F68E48"/>
                  </a:gs>
                </a:gsLst>
                <a:path path="circle">
                  <a:fillToRect l="100000" t="100000"/>
                </a:path>
                <a:tileRect r="-100000" b="-100000"/>
              </a:gra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gn="ctr">
                <a:defRPr sz="1200" b="1">
                  <a:solidFill>
                    <a:srgbClr val="3B64AD"/>
                  </a:solidFill>
                  <a:latin typeface="Lato Light" panose="020F0302020204030203"/>
                </a:defRPr>
              </a:lvl1pPr>
            </a:lstStyle>
            <a:p>
              <a:pPr algn="just"/>
              <a:endParaRPr lang="en-US" sz="10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nvGrpSpPr>
            <p:cNvPr id="33" name="Google Shape;2390;p41">
              <a:extLst>
                <a:ext uri="{FF2B5EF4-FFF2-40B4-BE49-F238E27FC236}">
                  <a16:creationId xmlns:a16="http://schemas.microsoft.com/office/drawing/2014/main" id="{D4655CD3-BE8D-079D-551D-AB1692D6D190}"/>
                </a:ext>
              </a:extLst>
            </p:cNvPr>
            <p:cNvGrpSpPr/>
            <p:nvPr/>
          </p:nvGrpSpPr>
          <p:grpSpPr>
            <a:xfrm>
              <a:off x="5993542" y="2878949"/>
              <a:ext cx="347003" cy="1078328"/>
              <a:chOff x="4423567" y="2706640"/>
              <a:chExt cx="291789" cy="849037"/>
            </a:xfrm>
          </p:grpSpPr>
          <p:sp>
            <p:nvSpPr>
              <p:cNvPr id="36" name="Google Shape;2393;p41">
                <a:extLst>
                  <a:ext uri="{FF2B5EF4-FFF2-40B4-BE49-F238E27FC236}">
                    <a16:creationId xmlns:a16="http://schemas.microsoft.com/office/drawing/2014/main" id="{96420309-FE29-E71B-413C-4C27A2A3C46A}"/>
                  </a:ext>
                </a:extLst>
              </p:cNvPr>
              <p:cNvSpPr/>
              <p:nvPr/>
            </p:nvSpPr>
            <p:spPr>
              <a:xfrm>
                <a:off x="4536745" y="2706640"/>
                <a:ext cx="178611" cy="76397"/>
              </a:xfrm>
              <a:custGeom>
                <a:avLst/>
                <a:gdLst/>
                <a:ahLst/>
                <a:cxnLst/>
                <a:rect l="l" t="t" r="r" b="b"/>
                <a:pathLst>
                  <a:path w="1010" h="432" extrusionOk="0">
                    <a:moveTo>
                      <a:pt x="973" y="1"/>
                    </a:moveTo>
                    <a:lnTo>
                      <a:pt x="1" y="109"/>
                    </a:lnTo>
                    <a:lnTo>
                      <a:pt x="34" y="431"/>
                    </a:lnTo>
                    <a:lnTo>
                      <a:pt x="1010" y="326"/>
                    </a:lnTo>
                    <a:lnTo>
                      <a:pt x="9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0;p41">
                <a:extLst>
                  <a:ext uri="{FF2B5EF4-FFF2-40B4-BE49-F238E27FC236}">
                    <a16:creationId xmlns:a16="http://schemas.microsoft.com/office/drawing/2014/main" id="{1E5305E2-70FC-7FD6-D802-F91A4DE54F13}"/>
                  </a:ext>
                </a:extLst>
              </p:cNvPr>
              <p:cNvSpPr/>
              <p:nvPr/>
            </p:nvSpPr>
            <p:spPr>
              <a:xfrm>
                <a:off x="4423567" y="3481225"/>
                <a:ext cx="178434" cy="74452"/>
              </a:xfrm>
              <a:custGeom>
                <a:avLst/>
                <a:gdLst/>
                <a:ahLst/>
                <a:cxnLst/>
                <a:rect l="l" t="t" r="r" b="b"/>
                <a:pathLst>
                  <a:path w="1009" h="421" extrusionOk="0">
                    <a:moveTo>
                      <a:pt x="976" y="0"/>
                    </a:moveTo>
                    <a:lnTo>
                      <a:pt x="0" y="99"/>
                    </a:lnTo>
                    <a:lnTo>
                      <a:pt x="33" y="421"/>
                    </a:lnTo>
                    <a:lnTo>
                      <a:pt x="1009" y="322"/>
                    </a:lnTo>
                    <a:lnTo>
                      <a:pt x="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2431;p41">
              <a:extLst>
                <a:ext uri="{FF2B5EF4-FFF2-40B4-BE49-F238E27FC236}">
                  <a16:creationId xmlns:a16="http://schemas.microsoft.com/office/drawing/2014/main" id="{BE3CBF2A-2C6D-2C60-0C70-BAC7A5A2B285}"/>
                </a:ext>
              </a:extLst>
            </p:cNvPr>
            <p:cNvSpPr txBox="1"/>
            <p:nvPr/>
          </p:nvSpPr>
          <p:spPr>
            <a:xfrm>
              <a:off x="8622948" y="1276533"/>
              <a:ext cx="3078585" cy="1688082"/>
            </a:xfrm>
            <a:prstGeom prst="rect">
              <a:avLst/>
            </a:prstGeom>
            <a:noFill/>
            <a:ln w="50800">
              <a:gradFill flip="none" rotWithShape="1">
                <a:gsLst>
                  <a:gs pos="0">
                    <a:srgbClr val="72C4FF"/>
                  </a:gs>
                  <a:gs pos="100000">
                    <a:srgbClr val="F68E48"/>
                  </a:gs>
                </a:gsLst>
                <a:path path="circle">
                  <a:fillToRect l="100000" t="100000"/>
                </a:path>
                <a:tileRect r="-100000" b="-100000"/>
              </a:gra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gn="ctr">
                <a:defRPr sz="1200" b="1">
                  <a:solidFill>
                    <a:srgbClr val="3B64AD"/>
                  </a:solidFill>
                  <a:latin typeface="Lato Light" panose="020F0302020204030203"/>
                </a:defRPr>
              </a:lvl1pPr>
            </a:lstStyle>
            <a:p>
              <a:pPr algn="just"/>
              <a:r>
                <a:rPr lang="en-IN" sz="1000" b="0" dirty="0">
                  <a:solidFill>
                    <a:srgbClr val="212121"/>
                  </a:solidFill>
                  <a:latin typeface="Lato" panose="020F0502020204030203" pitchFamily="34" charset="0"/>
                  <a:ea typeface="Lato" panose="020F0502020204030203" pitchFamily="34" charset="0"/>
                  <a:cs typeface="Lato" panose="020F0502020204030203" pitchFamily="34" charset="0"/>
                </a:rPr>
                <a:t>Dish TV has not only been extremely resilient but has been strategizing changing gears to leverage its strengths including its vast distribution network, B2B expertise and pan-India presence.</a:t>
              </a:r>
            </a:p>
            <a:p>
              <a:pPr algn="l"/>
              <a:endParaRPr lang="en-IN" sz="1000" b="0" dirty="0">
                <a:solidFill>
                  <a:srgbClr val="212121"/>
                </a:solidFill>
                <a:latin typeface="Lato" panose="020F0502020204030203" pitchFamily="34" charset="0"/>
                <a:ea typeface="Lato" panose="020F0502020204030203" pitchFamily="34" charset="0"/>
                <a:cs typeface="Lato" panose="020F0502020204030203" pitchFamily="34" charset="0"/>
              </a:endParaRPr>
            </a:p>
          </p:txBody>
        </p:sp>
        <p:sp>
          <p:nvSpPr>
            <p:cNvPr id="35" name="Google Shape;2432;p41">
              <a:extLst>
                <a:ext uri="{FF2B5EF4-FFF2-40B4-BE49-F238E27FC236}">
                  <a16:creationId xmlns:a16="http://schemas.microsoft.com/office/drawing/2014/main" id="{D91A1272-F64A-5062-6AB8-9874A80ECD98}"/>
                </a:ext>
              </a:extLst>
            </p:cNvPr>
            <p:cNvSpPr txBox="1"/>
            <p:nvPr/>
          </p:nvSpPr>
          <p:spPr>
            <a:xfrm>
              <a:off x="391521" y="1276533"/>
              <a:ext cx="3271996" cy="1685456"/>
            </a:xfrm>
            <a:prstGeom prst="rect">
              <a:avLst/>
            </a:prstGeom>
            <a:noFill/>
            <a:ln w="50800">
              <a:gradFill flip="none" rotWithShape="1">
                <a:gsLst>
                  <a:gs pos="0">
                    <a:srgbClr val="72C4FF"/>
                  </a:gs>
                  <a:gs pos="100000">
                    <a:schemeClr val="accent2">
                      <a:lumMod val="100000"/>
                    </a:schemeClr>
                  </a:gs>
                </a:gsLst>
                <a:path path="circle">
                  <a:fillToRect l="100000" t="100000"/>
                </a:path>
                <a:tileRect r="-100000" b="-100000"/>
              </a:gra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gn="ctr">
                <a:defRPr sz="1200" b="1">
                  <a:solidFill>
                    <a:srgbClr val="3B64AD"/>
                  </a:solidFill>
                  <a:latin typeface="Lato Light" panose="020F0302020204030203"/>
                </a:defRPr>
              </a:lvl1pPr>
            </a:lstStyle>
            <a:p>
              <a:pPr algn="l"/>
              <a:br>
                <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rPr>
              </a:br>
              <a:endParaRPr lang="en-US" sz="10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sp>
        <p:nvSpPr>
          <p:cNvPr id="45" name="Down Arrow 44">
            <a:extLst>
              <a:ext uri="{FF2B5EF4-FFF2-40B4-BE49-F238E27FC236}">
                <a16:creationId xmlns:a16="http://schemas.microsoft.com/office/drawing/2014/main" id="{182CCD96-7CD0-6F24-55F1-A243A3945ED3}"/>
              </a:ext>
            </a:extLst>
          </p:cNvPr>
          <p:cNvSpPr/>
          <p:nvPr/>
        </p:nvSpPr>
        <p:spPr>
          <a:xfrm>
            <a:off x="7297440" y="1860176"/>
            <a:ext cx="278539" cy="353786"/>
          </a:xfrm>
          <a:prstGeom prst="down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a:extLst>
              <a:ext uri="{FF2B5EF4-FFF2-40B4-BE49-F238E27FC236}">
                <a16:creationId xmlns:a16="http://schemas.microsoft.com/office/drawing/2014/main" id="{9E0F2190-551F-6372-B717-05C9ED50C80D}"/>
              </a:ext>
            </a:extLst>
          </p:cNvPr>
          <p:cNvSpPr/>
          <p:nvPr/>
        </p:nvSpPr>
        <p:spPr>
          <a:xfrm>
            <a:off x="7299713" y="3144130"/>
            <a:ext cx="278539" cy="353786"/>
          </a:xfrm>
          <a:prstGeom prst="down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a:extLst>
              <a:ext uri="{FF2B5EF4-FFF2-40B4-BE49-F238E27FC236}">
                <a16:creationId xmlns:a16="http://schemas.microsoft.com/office/drawing/2014/main" id="{7E1F05D4-8D9B-D573-BD37-18FA2D3E156E}"/>
              </a:ext>
            </a:extLst>
          </p:cNvPr>
          <p:cNvSpPr/>
          <p:nvPr/>
        </p:nvSpPr>
        <p:spPr>
          <a:xfrm>
            <a:off x="7292360" y="4501439"/>
            <a:ext cx="278539" cy="353786"/>
          </a:xfrm>
          <a:prstGeom prst="down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 Arrow 48">
            <a:extLst>
              <a:ext uri="{FF2B5EF4-FFF2-40B4-BE49-F238E27FC236}">
                <a16:creationId xmlns:a16="http://schemas.microsoft.com/office/drawing/2014/main" id="{4E135A10-28E9-5352-EFFA-8982FC74EAF0}"/>
              </a:ext>
            </a:extLst>
          </p:cNvPr>
          <p:cNvSpPr/>
          <p:nvPr/>
        </p:nvSpPr>
        <p:spPr>
          <a:xfrm>
            <a:off x="4415720" y="3122684"/>
            <a:ext cx="286338" cy="364506"/>
          </a:xfrm>
          <a:prstGeom prst="upArrow">
            <a:avLst/>
          </a:prstGeom>
          <a:solidFill>
            <a:schemeClr val="bg1"/>
          </a:solidFill>
          <a:ln>
            <a:solidFill>
              <a:srgbClr val="72C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 Arrow 49">
            <a:extLst>
              <a:ext uri="{FF2B5EF4-FFF2-40B4-BE49-F238E27FC236}">
                <a16:creationId xmlns:a16="http://schemas.microsoft.com/office/drawing/2014/main" id="{41C1C106-7605-9AD5-62CB-92F31D69B411}"/>
              </a:ext>
            </a:extLst>
          </p:cNvPr>
          <p:cNvSpPr/>
          <p:nvPr/>
        </p:nvSpPr>
        <p:spPr>
          <a:xfrm>
            <a:off x="4420253" y="1851325"/>
            <a:ext cx="277917" cy="353786"/>
          </a:xfrm>
          <a:prstGeom prst="upArrow">
            <a:avLst/>
          </a:prstGeom>
          <a:solidFill>
            <a:schemeClr val="bg1"/>
          </a:solidFill>
          <a:ln>
            <a:solidFill>
              <a:srgbClr val="72C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 Arrow 51">
            <a:extLst>
              <a:ext uri="{FF2B5EF4-FFF2-40B4-BE49-F238E27FC236}">
                <a16:creationId xmlns:a16="http://schemas.microsoft.com/office/drawing/2014/main" id="{CC864233-ED5D-04C8-79AA-899350E7C568}"/>
              </a:ext>
            </a:extLst>
          </p:cNvPr>
          <p:cNvSpPr/>
          <p:nvPr/>
        </p:nvSpPr>
        <p:spPr>
          <a:xfrm>
            <a:off x="5805495" y="4450555"/>
            <a:ext cx="297197" cy="352800"/>
          </a:xfrm>
          <a:prstGeom prst="lef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2380;p41">
            <a:extLst>
              <a:ext uri="{FF2B5EF4-FFF2-40B4-BE49-F238E27FC236}">
                <a16:creationId xmlns:a16="http://schemas.microsoft.com/office/drawing/2014/main" id="{F60E35E8-57D7-A397-F4AC-488F92D91B08}"/>
              </a:ext>
            </a:extLst>
          </p:cNvPr>
          <p:cNvSpPr txBox="1"/>
          <p:nvPr/>
        </p:nvSpPr>
        <p:spPr>
          <a:xfrm>
            <a:off x="4175604" y="5466286"/>
            <a:ext cx="3660651" cy="1159783"/>
          </a:xfrm>
          <a:prstGeom prst="rect">
            <a:avLst/>
          </a:prstGeom>
          <a:noFill/>
          <a:ln w="50800">
            <a:gradFill flip="none" rotWithShape="1">
              <a:gsLst>
                <a:gs pos="0">
                  <a:srgbClr val="72C4FF"/>
                </a:gs>
                <a:gs pos="100000">
                  <a:srgbClr val="F68E48"/>
                </a:gs>
              </a:gsLst>
              <a:path path="circle">
                <a:fillToRect l="100000" t="100000"/>
              </a:path>
              <a:tileRect r="-100000" b="-100000"/>
            </a:gradFill>
            <a:prstDash val="sysDash"/>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gn="ctr">
              <a:defRPr sz="1200" b="1">
                <a:solidFill>
                  <a:srgbClr val="3B64AD"/>
                </a:solidFill>
                <a:latin typeface="Lato Light" panose="020F0302020204030203"/>
              </a:defRPr>
            </a:lvl1pPr>
          </a:lstStyle>
          <a:p>
            <a:pPr algn="l"/>
            <a:br>
              <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rPr>
            </a:br>
            <a:endPar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algn="just"/>
            <a:r>
              <a:rPr lang="en-IN" sz="1000" b="0" dirty="0">
                <a:solidFill>
                  <a:srgbClr val="212121"/>
                </a:solidFill>
                <a:latin typeface="Lato" panose="020F0502020204030203" pitchFamily="34" charset="0"/>
                <a:ea typeface="Lato" panose="020F0502020204030203" pitchFamily="34" charset="0"/>
                <a:cs typeface="Lato" panose="020F0502020204030203" pitchFamily="34" charset="0"/>
              </a:rPr>
              <a:t>Dish TV incorporated a fully owned subsidiary under the name ‘Dish Bharat Ventures Private Limited.’ The business has been established to operate, provide, run and manage an e-commerce platform including an order management technology platform.</a:t>
            </a:r>
          </a:p>
          <a:p>
            <a:pPr algn="l"/>
            <a:r>
              <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endPar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8A232974-BE2B-5B16-00A1-B7C2E21ABF5D}"/>
              </a:ext>
            </a:extLst>
          </p:cNvPr>
          <p:cNvPicPr>
            <a:picLocks noChangeAspect="1"/>
          </p:cNvPicPr>
          <p:nvPr/>
        </p:nvPicPr>
        <p:blipFill>
          <a:blip r:embed="rId2"/>
          <a:stretch>
            <a:fillRect/>
          </a:stretch>
        </p:blipFill>
        <p:spPr>
          <a:xfrm>
            <a:off x="4816720" y="2692330"/>
            <a:ext cx="2383356" cy="1236286"/>
          </a:xfrm>
          <a:prstGeom prst="rect">
            <a:avLst/>
          </a:prstGeom>
        </p:spPr>
      </p:pic>
      <p:sp>
        <p:nvSpPr>
          <p:cNvPr id="57" name="TextBox 56">
            <a:extLst>
              <a:ext uri="{FF2B5EF4-FFF2-40B4-BE49-F238E27FC236}">
                <a16:creationId xmlns:a16="http://schemas.microsoft.com/office/drawing/2014/main" id="{58B9677D-8335-18BC-6F06-807A8AE92DAA}"/>
              </a:ext>
            </a:extLst>
          </p:cNvPr>
          <p:cNvSpPr txBox="1"/>
          <p:nvPr/>
        </p:nvSpPr>
        <p:spPr>
          <a:xfrm>
            <a:off x="8588193" y="3107526"/>
            <a:ext cx="2967621" cy="1631216"/>
          </a:xfrm>
          <a:prstGeom prst="rect">
            <a:avLst/>
          </a:prstGeom>
          <a:noFill/>
        </p:spPr>
        <p:txBody>
          <a:bodyPr wrap="square">
            <a:spAutoFit/>
          </a:bodyPr>
          <a:lstStyle/>
          <a:p>
            <a:pPr algn="just"/>
            <a:endParaRPr lang="en-GB" sz="1000" b="1" dirty="0">
              <a:solidFill>
                <a:srgbClr val="212121"/>
              </a:solidFill>
              <a:latin typeface="Lato" panose="020F0502020204030203" pitchFamily="34" charset="0"/>
              <a:ea typeface="Lato" panose="020F0502020204030203" pitchFamily="34" charset="0"/>
              <a:cs typeface="Lato" panose="020F0502020204030203" pitchFamily="34" charset="0"/>
            </a:endParaRPr>
          </a:p>
          <a:p>
            <a:pPr algn="just"/>
            <a:r>
              <a:rPr lang="en-IN" sz="1000" dirty="0">
                <a:solidFill>
                  <a:srgbClr val="212121"/>
                </a:solidFill>
                <a:latin typeface="Lato" panose="020F0502020204030203" pitchFamily="34" charset="0"/>
                <a:ea typeface="Lato" panose="020F0502020204030203" pitchFamily="34" charset="0"/>
                <a:cs typeface="Lato" panose="020F0502020204030203" pitchFamily="34" charset="0"/>
              </a:rPr>
              <a:t>Dish TV has been strengthening the value proposition to its customers keeping its stronghold on the content distribution business reasonably well guarded from online streaming of content. Complementing direct-to-home’s erstwhile plain vanilla offering of linear television, the Company has been offering complementary OTT apps to its subscriber.</a:t>
            </a:r>
          </a:p>
          <a:p>
            <a:pPr algn="just"/>
            <a:endParaRPr lang="en-IN" sz="1000" dirty="0">
              <a:solidFill>
                <a:srgbClr val="212121"/>
              </a:solidFill>
              <a:latin typeface="Lato" panose="020F0502020204030203" pitchFamily="34" charset="0"/>
              <a:ea typeface="Lato" panose="020F0502020204030203" pitchFamily="34" charset="0"/>
              <a:cs typeface="Lato" panose="020F0502020204030203" pitchFamily="34" charset="0"/>
            </a:endParaRPr>
          </a:p>
        </p:txBody>
      </p:sp>
      <p:cxnSp>
        <p:nvCxnSpPr>
          <p:cNvPr id="12" name="Google Shape;2358;p41">
            <a:extLst>
              <a:ext uri="{FF2B5EF4-FFF2-40B4-BE49-F238E27FC236}">
                <a16:creationId xmlns:a16="http://schemas.microsoft.com/office/drawing/2014/main" id="{CCF0FD5A-37EA-ED9B-5CD2-1028D9461BD0}"/>
              </a:ext>
            </a:extLst>
          </p:cNvPr>
          <p:cNvCxnSpPr>
            <a:cxnSpLocks/>
          </p:cNvCxnSpPr>
          <p:nvPr/>
        </p:nvCxnSpPr>
        <p:spPr>
          <a:xfrm>
            <a:off x="4555059" y="4859110"/>
            <a:ext cx="0" cy="576145"/>
          </a:xfrm>
          <a:prstGeom prst="straightConnector1">
            <a:avLst/>
          </a:prstGeom>
          <a:noFill/>
          <a:ln w="50800" cap="flat" cmpd="sng">
            <a:solidFill>
              <a:srgbClr val="72C4FF"/>
            </a:solidFill>
            <a:prstDash val="solid"/>
            <a:round/>
            <a:headEnd type="none" w="med" len="med"/>
            <a:tailEnd type="none" w="med" len="med"/>
          </a:ln>
        </p:spPr>
      </p:cxnSp>
      <p:cxnSp>
        <p:nvCxnSpPr>
          <p:cNvPr id="16" name="Google Shape;2362;p41">
            <a:extLst>
              <a:ext uri="{FF2B5EF4-FFF2-40B4-BE49-F238E27FC236}">
                <a16:creationId xmlns:a16="http://schemas.microsoft.com/office/drawing/2014/main" id="{E10357A8-489C-D7A2-E6A9-484E3B45EC95}"/>
              </a:ext>
            </a:extLst>
          </p:cNvPr>
          <p:cNvCxnSpPr>
            <a:cxnSpLocks/>
          </p:cNvCxnSpPr>
          <p:nvPr/>
        </p:nvCxnSpPr>
        <p:spPr>
          <a:xfrm flipV="1">
            <a:off x="7436710" y="4810745"/>
            <a:ext cx="0" cy="618232"/>
          </a:xfrm>
          <a:prstGeom prst="straightConnector1">
            <a:avLst/>
          </a:prstGeom>
          <a:noFill/>
          <a:ln w="50800" cap="flat" cmpd="sng">
            <a:solidFill>
              <a:srgbClr val="F68E48"/>
            </a:solidFill>
            <a:prstDash val="solid"/>
            <a:round/>
            <a:headEnd type="none" w="med" len="med"/>
            <a:tailEnd type="none" w="med" len="med"/>
          </a:ln>
        </p:spPr>
      </p:cxnSp>
      <p:sp>
        <p:nvSpPr>
          <p:cNvPr id="3" name="Up Arrow 2">
            <a:extLst>
              <a:ext uri="{FF2B5EF4-FFF2-40B4-BE49-F238E27FC236}">
                <a16:creationId xmlns:a16="http://schemas.microsoft.com/office/drawing/2014/main" id="{58083B5F-0E1F-BAF7-AD5A-D4F745164B15}"/>
              </a:ext>
            </a:extLst>
          </p:cNvPr>
          <p:cNvSpPr/>
          <p:nvPr/>
        </p:nvSpPr>
        <p:spPr>
          <a:xfrm>
            <a:off x="4413751" y="4458099"/>
            <a:ext cx="286338" cy="364506"/>
          </a:xfrm>
          <a:prstGeom prst="upArrow">
            <a:avLst/>
          </a:prstGeom>
          <a:solidFill>
            <a:schemeClr val="bg1"/>
          </a:solidFill>
          <a:ln>
            <a:solidFill>
              <a:srgbClr val="72C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F807CA-56B2-0C7A-1727-C09F8878FFA0}"/>
              </a:ext>
            </a:extLst>
          </p:cNvPr>
          <p:cNvSpPr txBox="1"/>
          <p:nvPr/>
        </p:nvSpPr>
        <p:spPr>
          <a:xfrm>
            <a:off x="300076" y="3457404"/>
            <a:ext cx="3246225" cy="1169551"/>
          </a:xfrm>
          <a:prstGeom prst="rect">
            <a:avLst/>
          </a:prstGeom>
          <a:noFill/>
        </p:spPr>
        <p:txBody>
          <a:bodyPr wrap="square">
            <a:spAutoFit/>
          </a:bodyPr>
          <a:lstStyle/>
          <a:p>
            <a:pPr algn="just"/>
            <a:r>
              <a:rPr lang="en-IN" sz="1000" dirty="0">
                <a:solidFill>
                  <a:srgbClr val="212121"/>
                </a:solidFill>
                <a:latin typeface="Lato" panose="020F0502020204030203" pitchFamily="34" charset="0"/>
                <a:ea typeface="Lato" panose="020F0502020204030203" pitchFamily="34" charset="0"/>
                <a:cs typeface="Lato" panose="020F0502020204030203" pitchFamily="34" charset="0"/>
              </a:rPr>
              <a:t>Dish TV conceived and launched the ‘</a:t>
            </a:r>
            <a:r>
              <a:rPr lang="en-IN" sz="1000" dirty="0" err="1">
                <a:solidFill>
                  <a:srgbClr val="212121"/>
                </a:solidFill>
                <a:latin typeface="Lato" panose="020F0502020204030203" pitchFamily="34" charset="0"/>
                <a:ea typeface="Lato" panose="020F0502020204030203" pitchFamily="34" charset="0"/>
                <a:cs typeface="Lato" panose="020F0502020204030203" pitchFamily="34" charset="0"/>
              </a:rPr>
              <a:t>Watcho</a:t>
            </a:r>
            <a:r>
              <a:rPr lang="en-IN" sz="1000" dirty="0">
                <a:solidFill>
                  <a:srgbClr val="212121"/>
                </a:solidFill>
                <a:latin typeface="Lato" panose="020F0502020204030203" pitchFamily="34" charset="0"/>
                <a:ea typeface="Lato" panose="020F0502020204030203" pitchFamily="34" charset="0"/>
                <a:cs typeface="Lato" panose="020F0502020204030203" pitchFamily="34" charset="0"/>
              </a:rPr>
              <a:t> Storytellers Conclave’ in Kolkata during the quarter. The trademark event aimed to foster creativity and innovation in content creation within the regional entertainment space while providing a platform for emerging storytellers to showcase their talent.</a:t>
            </a:r>
          </a:p>
          <a:p>
            <a:pPr algn="just"/>
            <a:endParaRPr lang="en-IN" sz="1000" b="0" kern="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359D9F71-08BA-0D01-9587-080F26C51052}"/>
              </a:ext>
            </a:extLst>
          </p:cNvPr>
          <p:cNvSpPr txBox="1"/>
          <p:nvPr/>
        </p:nvSpPr>
        <p:spPr>
          <a:xfrm>
            <a:off x="265200" y="1384320"/>
            <a:ext cx="3201354" cy="1477328"/>
          </a:xfrm>
          <a:prstGeom prst="rect">
            <a:avLst/>
          </a:prstGeom>
          <a:noFill/>
        </p:spPr>
        <p:txBody>
          <a:bodyPr wrap="square">
            <a:spAutoFit/>
          </a:bodyPr>
          <a:lstStyle/>
          <a:p>
            <a:pPr algn="just"/>
            <a:r>
              <a:rPr lang="en-IN" sz="1000" dirty="0">
                <a:solidFill>
                  <a:srgbClr val="212121"/>
                </a:solidFill>
                <a:latin typeface="Lato" panose="020F0502020204030203" pitchFamily="34" charset="0"/>
                <a:ea typeface="Lato" panose="020F0502020204030203" pitchFamily="34" charset="0"/>
                <a:cs typeface="Lato" panose="020F0502020204030203" pitchFamily="34" charset="0"/>
              </a:rPr>
              <a:t>Dish TV partnered with C21 Media to launch Content India 2025. The collaboration is aimed at positioning India as a global leader in content creation. The upcoming Content India 2025 would bring together industry leaders to discuss trends, challenges and opportunities in the media landscape helping support the growth of Indian content and its distribution across international platforms.</a:t>
            </a:r>
          </a:p>
          <a:p>
            <a:pPr algn="just"/>
            <a:endParaRPr lang="en-US" sz="1000" dirty="0">
              <a:latin typeface="Lato" panose="020F0502020204030203" pitchFamily="34" charset="0"/>
              <a:ea typeface="Lato" panose="020F0502020204030203" pitchFamily="34" charset="0"/>
              <a:cs typeface="Lato" panose="020F0502020204030203" pitchFamily="34" charset="0"/>
            </a:endParaRPr>
          </a:p>
        </p:txBody>
      </p:sp>
      <p:sp>
        <p:nvSpPr>
          <p:cNvPr id="44" name="Slide Number Placeholder 1">
            <a:extLst>
              <a:ext uri="{FF2B5EF4-FFF2-40B4-BE49-F238E27FC236}">
                <a16:creationId xmlns:a16="http://schemas.microsoft.com/office/drawing/2014/main" id="{0E9A3668-CB4B-D8F2-4761-1BE6E629535F}"/>
              </a:ext>
            </a:extLst>
          </p:cNvPr>
          <p:cNvSpPr>
            <a:spLocks noGrp="1"/>
          </p:cNvSpPr>
          <p:nvPr>
            <p:ph type="sldNum" sz="quarter" idx="12"/>
          </p:nvPr>
        </p:nvSpPr>
        <p:spPr>
          <a:xfrm>
            <a:off x="8610600" y="6356350"/>
            <a:ext cx="2743200" cy="365125"/>
          </a:xfrm>
        </p:spPr>
        <p:txBody>
          <a:bodyPr/>
          <a:lstStyle/>
          <a:p>
            <a:r>
              <a:rPr lang="en-IN" dirty="0"/>
              <a:t>5</a:t>
            </a:r>
          </a:p>
        </p:txBody>
      </p:sp>
    </p:spTree>
    <p:extLst>
      <p:ext uri="{BB962C8B-B14F-4D97-AF65-F5344CB8AC3E}">
        <p14:creationId xmlns:p14="http://schemas.microsoft.com/office/powerpoint/2010/main" val="1388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4581EE-E7B3-D1E0-A3A3-4AB883801BDB}"/>
              </a:ext>
            </a:extLst>
          </p:cNvPr>
          <p:cNvSpPr txBox="1">
            <a:spLocks/>
          </p:cNvSpPr>
          <p:nvPr/>
        </p:nvSpPr>
        <p:spPr>
          <a:xfrm>
            <a:off x="0" y="25758"/>
            <a:ext cx="60452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Dish TV maintains debt-free status</a:t>
            </a:r>
            <a:endParaRPr lang="en-US" dirty="0"/>
          </a:p>
        </p:txBody>
      </p:sp>
      <p:graphicFrame>
        <p:nvGraphicFramePr>
          <p:cNvPr id="5" name="Chart 4">
            <a:extLst>
              <a:ext uri="{FF2B5EF4-FFF2-40B4-BE49-F238E27FC236}">
                <a16:creationId xmlns:a16="http://schemas.microsoft.com/office/drawing/2014/main" id="{F9B79616-357D-8D4F-2427-3386EBDFD6DB}"/>
              </a:ext>
            </a:extLst>
          </p:cNvPr>
          <p:cNvGraphicFramePr/>
          <p:nvPr>
            <p:extLst>
              <p:ext uri="{D42A27DB-BD31-4B8C-83A1-F6EECF244321}">
                <p14:modId xmlns:p14="http://schemas.microsoft.com/office/powerpoint/2010/main" val="232429279"/>
              </p:ext>
            </p:extLst>
          </p:nvPr>
        </p:nvGraphicFramePr>
        <p:xfrm>
          <a:off x="1016000" y="1349375"/>
          <a:ext cx="10135265" cy="445949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00D7A66-B8EA-CA05-3DCC-A5551B3A6DC3}"/>
              </a:ext>
            </a:extLst>
          </p:cNvPr>
          <p:cNvSpPr>
            <a:spLocks noGrp="1"/>
          </p:cNvSpPr>
          <p:nvPr>
            <p:ph type="sldNum" sz="quarter" idx="12"/>
          </p:nvPr>
        </p:nvSpPr>
        <p:spPr/>
        <p:txBody>
          <a:bodyPr/>
          <a:lstStyle/>
          <a:p>
            <a:fld id="{C7B9B95D-F2CB-4CF3-B3AD-796D80689AB1}" type="slidenum">
              <a:rPr lang="en-IN" smtClean="0"/>
              <a:t>6</a:t>
            </a:fld>
            <a:endParaRPr lang="en-IN"/>
          </a:p>
        </p:txBody>
      </p:sp>
    </p:spTree>
    <p:extLst>
      <p:ext uri="{BB962C8B-B14F-4D97-AF65-F5344CB8AC3E}">
        <p14:creationId xmlns:p14="http://schemas.microsoft.com/office/powerpoint/2010/main" val="221897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ECE917-8EDD-C81D-7969-991FEDFF57CF}"/>
              </a:ext>
            </a:extLst>
          </p:cNvPr>
          <p:cNvSpPr txBox="1">
            <a:spLocks/>
          </p:cNvSpPr>
          <p:nvPr/>
        </p:nvSpPr>
        <p:spPr>
          <a:xfrm>
            <a:off x="0" y="25758"/>
            <a:ext cx="45974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i="1" dirty="0" err="1">
                <a:solidFill>
                  <a:schemeClr val="tx1"/>
                </a:solidFill>
                <a:latin typeface="Lato Bold" panose="020F0802020204030203" pitchFamily="34" charset="0"/>
                <a:ea typeface="+mn-ea"/>
                <a:cs typeface="+mn-cs"/>
              </a:rPr>
              <a:t>Watcho</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a:t>
            </a:r>
            <a:r>
              <a:rPr lang="en-IN" sz="2800" b="1" dirty="0">
                <a:latin typeface="Lato Bold" panose="020F0802020204030203" pitchFamily="34" charset="0"/>
              </a:rPr>
              <a:t> OTT aggregation</a:t>
            </a:r>
            <a:endParaRPr lang="en-US" dirty="0"/>
          </a:p>
        </p:txBody>
      </p:sp>
      <p:pic>
        <p:nvPicPr>
          <p:cNvPr id="8" name="Picture 7" descr="A screenshot of a video game&#10;&#10;Description automatically generated">
            <a:extLst>
              <a:ext uri="{FF2B5EF4-FFF2-40B4-BE49-F238E27FC236}">
                <a16:creationId xmlns:a16="http://schemas.microsoft.com/office/drawing/2014/main" id="{F4816C19-9DB9-07FD-9683-BA682851B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743" y="913030"/>
            <a:ext cx="2677120" cy="5498658"/>
          </a:xfrm>
          <a:prstGeom prst="rect">
            <a:avLst/>
          </a:prstGeom>
        </p:spPr>
      </p:pic>
      <p:sp>
        <p:nvSpPr>
          <p:cNvPr id="2" name="Slide Number Placeholder 1">
            <a:extLst>
              <a:ext uri="{FF2B5EF4-FFF2-40B4-BE49-F238E27FC236}">
                <a16:creationId xmlns:a16="http://schemas.microsoft.com/office/drawing/2014/main" id="{549B8C46-1352-E5D3-A6EB-E57E71964F32}"/>
              </a:ext>
            </a:extLst>
          </p:cNvPr>
          <p:cNvSpPr>
            <a:spLocks noGrp="1"/>
          </p:cNvSpPr>
          <p:nvPr>
            <p:ph type="sldNum" sz="quarter" idx="12"/>
          </p:nvPr>
        </p:nvSpPr>
        <p:spPr/>
        <p:txBody>
          <a:bodyPr/>
          <a:lstStyle/>
          <a:p>
            <a:fld id="{C7B9B95D-F2CB-4CF3-B3AD-796D80689AB1}" type="slidenum">
              <a:rPr lang="en-IN" smtClean="0"/>
              <a:t>7</a:t>
            </a:fld>
            <a:endParaRPr lang="en-IN"/>
          </a:p>
        </p:txBody>
      </p:sp>
      <p:pic>
        <p:nvPicPr>
          <p:cNvPr id="7" name="Picture 6" descr="A person sitting in a chair holding a bucket of popcorn&#10;&#10;Description automatically generated">
            <a:extLst>
              <a:ext uri="{FF2B5EF4-FFF2-40B4-BE49-F238E27FC236}">
                <a16:creationId xmlns:a16="http://schemas.microsoft.com/office/drawing/2014/main" id="{C16BB9F6-C544-6ADC-7239-5E80EAC53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264" y="906290"/>
            <a:ext cx="2853796" cy="1787405"/>
          </a:xfrm>
          <a:prstGeom prst="rect">
            <a:avLst/>
          </a:prstGeom>
        </p:spPr>
      </p:pic>
      <p:pic>
        <p:nvPicPr>
          <p:cNvPr id="9" name="Picture 8" descr="A screenshot of a mobile app&#10;&#10;Description automatically generated">
            <a:extLst>
              <a:ext uri="{FF2B5EF4-FFF2-40B4-BE49-F238E27FC236}">
                <a16:creationId xmlns:a16="http://schemas.microsoft.com/office/drawing/2014/main" id="{BC8211A7-99FE-7DA8-851F-07A42B580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86" y="4220078"/>
            <a:ext cx="3200401" cy="2403423"/>
          </a:xfrm>
          <a:prstGeom prst="rect">
            <a:avLst/>
          </a:prstGeom>
        </p:spPr>
      </p:pic>
      <p:pic>
        <p:nvPicPr>
          <p:cNvPr id="5" name="Picture 4" descr="A colorful logo with numbers&#10;&#10;AI-generated content may be incorrect.">
            <a:extLst>
              <a:ext uri="{FF2B5EF4-FFF2-40B4-BE49-F238E27FC236}">
                <a16:creationId xmlns:a16="http://schemas.microsoft.com/office/drawing/2014/main" id="{08CAD7D9-2C48-25AC-470C-4C9DB129C7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287" y="913029"/>
            <a:ext cx="3156857" cy="1521784"/>
          </a:xfrm>
          <a:prstGeom prst="rect">
            <a:avLst/>
          </a:prstGeom>
        </p:spPr>
      </p:pic>
      <p:pic>
        <p:nvPicPr>
          <p:cNvPr id="11" name="Picture 10" descr="A person in blue uniform playing cricket&#10;&#10;AI-generated content may be incorrect.">
            <a:extLst>
              <a:ext uri="{FF2B5EF4-FFF2-40B4-BE49-F238E27FC236}">
                <a16:creationId xmlns:a16="http://schemas.microsoft.com/office/drawing/2014/main" id="{8FF7881A-536F-DE8A-D66C-32B71DE56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07" y="2506917"/>
            <a:ext cx="3259681" cy="1641057"/>
          </a:xfrm>
          <a:prstGeom prst="rect">
            <a:avLst/>
          </a:prstGeom>
        </p:spPr>
      </p:pic>
      <p:pic>
        <p:nvPicPr>
          <p:cNvPr id="14" name="Picture 13" descr="A poster of a movie advertisement&#10;&#10;AI-generated content may be incorrect.">
            <a:extLst>
              <a:ext uri="{FF2B5EF4-FFF2-40B4-BE49-F238E27FC236}">
                <a16:creationId xmlns:a16="http://schemas.microsoft.com/office/drawing/2014/main" id="{A4702F7B-2475-BA83-DBD1-E2518F6389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264" y="2729195"/>
            <a:ext cx="2853796" cy="3894306"/>
          </a:xfrm>
          <a:prstGeom prst="rect">
            <a:avLst/>
          </a:prstGeom>
        </p:spPr>
      </p:pic>
      <p:pic>
        <p:nvPicPr>
          <p:cNvPr id="16" name="Picture 15" descr="A screenshot of a video&#10;&#10;AI-generated content may be incorrect.">
            <a:extLst>
              <a:ext uri="{FF2B5EF4-FFF2-40B4-BE49-F238E27FC236}">
                <a16:creationId xmlns:a16="http://schemas.microsoft.com/office/drawing/2014/main" id="{15A5B74A-EE6B-C4CD-BCE0-1763D620A0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4372" y="1192556"/>
            <a:ext cx="2559792" cy="5219131"/>
          </a:xfrm>
          <a:prstGeom prst="rect">
            <a:avLst/>
          </a:prstGeom>
        </p:spPr>
      </p:pic>
    </p:spTree>
    <p:extLst>
      <p:ext uri="{BB962C8B-B14F-4D97-AF65-F5344CB8AC3E}">
        <p14:creationId xmlns:p14="http://schemas.microsoft.com/office/powerpoint/2010/main" val="2526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AC1CBE-9ABF-3DCB-E99F-4C4EA3DF7E9B}"/>
              </a:ext>
            </a:extLst>
          </p:cNvPr>
          <p:cNvSpPr txBox="1">
            <a:spLocks/>
          </p:cNvSpPr>
          <p:nvPr/>
        </p:nvSpPr>
        <p:spPr>
          <a:xfrm>
            <a:off x="0" y="25758"/>
            <a:ext cx="4826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i="1" dirty="0">
                <a:solidFill>
                  <a:schemeClr val="tx1"/>
                </a:solidFill>
                <a:latin typeface="Lato Bold" panose="020F0802020204030203" pitchFamily="34" charset="0"/>
              </a:rPr>
              <a:t>Watcho</a:t>
            </a:r>
            <a:r>
              <a:rPr lang="en-IN" sz="2800" b="1" i="1" dirty="0">
                <a:solidFill>
                  <a:srgbClr val="27A4B6"/>
                </a:solidFill>
                <a:latin typeface="Lato Bold" panose="020F0802020204030203" pitchFamily="34" charset="0"/>
              </a:rPr>
              <a:t> </a:t>
            </a:r>
            <a:r>
              <a:rPr lang="en-IN" sz="2800" b="1" dirty="0">
                <a:latin typeface="Lato Bold" panose="020F0802020204030203" pitchFamily="34" charset="0"/>
                <a:ea typeface="+mn-ea"/>
                <a:cs typeface="+mn-cs"/>
              </a:rPr>
              <a:t>- Downloads so far </a:t>
            </a:r>
            <a:endParaRPr lang="en-US" dirty="0"/>
          </a:p>
        </p:txBody>
      </p:sp>
      <p:graphicFrame>
        <p:nvGraphicFramePr>
          <p:cNvPr id="6" name="Chart 5">
            <a:extLst>
              <a:ext uri="{FF2B5EF4-FFF2-40B4-BE49-F238E27FC236}">
                <a16:creationId xmlns:a16="http://schemas.microsoft.com/office/drawing/2014/main" id="{35443E4D-B6B1-2CBC-3A84-7BAEBD1E3547}"/>
              </a:ext>
            </a:extLst>
          </p:cNvPr>
          <p:cNvGraphicFramePr/>
          <p:nvPr>
            <p:extLst>
              <p:ext uri="{D42A27DB-BD31-4B8C-83A1-F6EECF244321}">
                <p14:modId xmlns:p14="http://schemas.microsoft.com/office/powerpoint/2010/main" val="3923649546"/>
              </p:ext>
            </p:extLst>
          </p:nvPr>
        </p:nvGraphicFramePr>
        <p:xfrm>
          <a:off x="1084685" y="1435211"/>
          <a:ext cx="10022630" cy="476974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999AE62-E671-362D-D5DD-7E816A850E0B}"/>
              </a:ext>
            </a:extLst>
          </p:cNvPr>
          <p:cNvSpPr>
            <a:spLocks noGrp="1"/>
          </p:cNvSpPr>
          <p:nvPr>
            <p:ph type="sldNum" sz="quarter" idx="12"/>
          </p:nvPr>
        </p:nvSpPr>
        <p:spPr/>
        <p:txBody>
          <a:bodyPr/>
          <a:lstStyle/>
          <a:p>
            <a:fld id="{C7B9B95D-F2CB-4CF3-B3AD-796D80689AB1}" type="slidenum">
              <a:rPr lang="en-IN" smtClean="0"/>
              <a:t>8</a:t>
            </a:fld>
            <a:endParaRPr lang="en-IN"/>
          </a:p>
        </p:txBody>
      </p:sp>
    </p:spTree>
    <p:extLst>
      <p:ext uri="{BB962C8B-B14F-4D97-AF65-F5344CB8AC3E}">
        <p14:creationId xmlns:p14="http://schemas.microsoft.com/office/powerpoint/2010/main" val="414101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4A7C39E-281B-FC68-39B9-521CA4688964}"/>
              </a:ext>
            </a:extLst>
          </p:cNvPr>
          <p:cNvSpPr txBox="1">
            <a:spLocks/>
          </p:cNvSpPr>
          <p:nvPr/>
        </p:nvSpPr>
        <p:spPr>
          <a:xfrm>
            <a:off x="2738773" y="2644775"/>
            <a:ext cx="6172200" cy="1676400"/>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5400" b="1" dirty="0"/>
              <a:t>3Q FY25 Financials</a:t>
            </a:r>
          </a:p>
        </p:txBody>
      </p:sp>
      <p:sp>
        <p:nvSpPr>
          <p:cNvPr id="2" name="Slide Number Placeholder 1">
            <a:extLst>
              <a:ext uri="{FF2B5EF4-FFF2-40B4-BE49-F238E27FC236}">
                <a16:creationId xmlns:a16="http://schemas.microsoft.com/office/drawing/2014/main" id="{B3DE766C-770A-B648-3984-CBFF0C81DA16}"/>
              </a:ext>
            </a:extLst>
          </p:cNvPr>
          <p:cNvSpPr>
            <a:spLocks noGrp="1"/>
          </p:cNvSpPr>
          <p:nvPr>
            <p:ph type="sldNum" sz="quarter" idx="12"/>
          </p:nvPr>
        </p:nvSpPr>
        <p:spPr/>
        <p:txBody>
          <a:bodyPr/>
          <a:lstStyle/>
          <a:p>
            <a:fld id="{C7B9B95D-F2CB-4CF3-B3AD-796D80689AB1}" type="slidenum">
              <a:rPr lang="en-IN" smtClean="0"/>
              <a:t>9</a:t>
            </a:fld>
            <a:endParaRPr lang="en-IN"/>
          </a:p>
        </p:txBody>
      </p:sp>
    </p:spTree>
    <p:extLst>
      <p:ext uri="{BB962C8B-B14F-4D97-AF65-F5344CB8AC3E}">
        <p14:creationId xmlns:p14="http://schemas.microsoft.com/office/powerpoint/2010/main" val="1029483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58045</TotalTime>
  <Words>1294</Words>
  <Application>Microsoft Macintosh PowerPoint</Application>
  <PresentationFormat>Widescreen</PresentationFormat>
  <Paragraphs>294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Calibri Light</vt:lpstr>
      <vt:lpstr>Lato</vt:lpstr>
      <vt:lpstr>Lato Bold</vt:lpstr>
      <vt:lpstr>Lato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Hirdesh Agarwal</cp:lastModifiedBy>
  <cp:revision>75</cp:revision>
  <dcterms:created xsi:type="dcterms:W3CDTF">2024-04-05T07:09:55Z</dcterms:created>
  <dcterms:modified xsi:type="dcterms:W3CDTF">2025-02-20T10:32:57Z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bae748-b47f-495d-b7f3-635d9c2e6b14_Enabled">
    <vt:lpwstr>true</vt:lpwstr>
  </property>
  <property fmtid="{D5CDD505-2E9C-101B-9397-08002B2CF9AE}" pid="3" name="MSIP_Label_51bae748-b47f-495d-b7f3-635d9c2e6b14_SetDate">
    <vt:lpwstr>2024-04-05T07:10:02Z</vt:lpwstr>
  </property>
  <property fmtid="{D5CDD505-2E9C-101B-9397-08002B2CF9AE}" pid="4" name="MSIP_Label_51bae748-b47f-495d-b7f3-635d9c2e6b14_Method">
    <vt:lpwstr>Privileged</vt:lpwstr>
  </property>
  <property fmtid="{D5CDD505-2E9C-101B-9397-08002B2CF9AE}" pid="5" name="MSIP_Label_51bae748-b47f-495d-b7f3-635d9c2e6b14_Name">
    <vt:lpwstr>General</vt:lpwstr>
  </property>
  <property fmtid="{D5CDD505-2E9C-101B-9397-08002B2CF9AE}" pid="6" name="MSIP_Label_51bae748-b47f-495d-b7f3-635d9c2e6b14_SiteId">
    <vt:lpwstr>2b974f69-5cb8-4d58-ae71-c7d3f88e454e</vt:lpwstr>
  </property>
  <property fmtid="{D5CDD505-2E9C-101B-9397-08002B2CF9AE}" pid="7" name="MSIP_Label_51bae748-b47f-495d-b7f3-635d9c2e6b14_ActionId">
    <vt:lpwstr>44317d66-0335-4dd3-8ef6-4c2fe11616a8</vt:lpwstr>
  </property>
  <property fmtid="{D5CDD505-2E9C-101B-9397-08002B2CF9AE}" pid="8" name="MSIP_Label_51bae748-b47f-495d-b7f3-635d9c2e6b14_ContentBits">
    <vt:lpwstr>0</vt:lpwstr>
  </property>
</Properties>
</file>